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74" r:id="rId7"/>
    <p:sldId id="275" r:id="rId8"/>
    <p:sldId id="276" r:id="rId9"/>
    <p:sldId id="277" r:id="rId10"/>
    <p:sldId id="263" r:id="rId11"/>
    <p:sldId id="27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0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376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38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01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37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762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871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53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61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37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86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2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8F55F-AA92-44D6-8F9F-DE47774309C7}" type="datetimeFigureOut">
              <a:rPr lang="ko-KR" altLang="en-US" smtClean="0"/>
              <a:t>2020-11-17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56C79-5804-425F-99AB-1B13602157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967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ko-KR" altLang="en-US" sz="3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 카메라를 이용한 </a:t>
            </a:r>
            <a:r>
              <a:rPr lang="ko-KR" altLang="en-US" sz="37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발열자</a:t>
            </a:r>
            <a:r>
              <a:rPr lang="ko-KR" altLang="en-US" sz="3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검출장치</a:t>
            </a:r>
            <a:endParaRPr lang="ko-KR" altLang="en-US" sz="3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  <a:solidFill>
            <a:schemeClr val="bg1">
              <a:alpha val="30000"/>
            </a:schemeClr>
          </a:solidFill>
        </p:spPr>
        <p:txBody>
          <a:bodyPr anchor="ctr"/>
          <a:lstStyle/>
          <a:p>
            <a:r>
              <a:rPr lang="ko-KR" altLang="en-US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김이성조</a:t>
            </a:r>
            <a:endParaRPr lang="en-US" altLang="ko-KR" dirty="0" smtClean="0">
              <a:solidFill>
                <a:schemeClr val="bg1"/>
              </a:solidFill>
              <a:latin typeface="Mapo당인리발전소" panose="02000500000000000000" pitchFamily="2" charset="-127"/>
              <a:ea typeface="Black Han Sans" pitchFamily="2" charset="-127"/>
            </a:endParaRPr>
          </a:p>
          <a:p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김승규</a:t>
            </a:r>
            <a:r>
              <a:rPr lang="en-US" altLang="ko-KR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이수민</a:t>
            </a:r>
            <a:r>
              <a:rPr lang="en-US" altLang="ko-KR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, </a:t>
            </a:r>
            <a:r>
              <a:rPr lang="ko-KR" altLang="en-US" sz="16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성연재</a:t>
            </a:r>
            <a:r>
              <a:rPr lang="en-US" altLang="ko-KR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, 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Black Han Sans" pitchFamily="2" charset="-127"/>
              </a:rPr>
              <a:t>김지환</a:t>
            </a: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Black Han Sans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09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추후 계획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>
              <a:lnSpc>
                <a:spcPct val="250000"/>
              </a:lnSpc>
            </a:pPr>
            <a:r>
              <a:rPr lang="ko-KR" altLang="en-US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성능향상을 위한 회의 결과</a:t>
            </a:r>
            <a:endParaRPr lang="en-US" altLang="ko-KR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914400" lvl="1" indent="-457200">
              <a:lnSpc>
                <a:spcPct val="250000"/>
              </a:lnSpc>
              <a:buFont typeface="+mj-lt"/>
              <a:buAutoNum type="arabicPeriod"/>
            </a:pPr>
            <a:r>
              <a:rPr lang="ko-KR" altLang="en-US" sz="20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열화상데이터를</a:t>
            </a:r>
            <a:r>
              <a:rPr lang="ko-KR" altLang="en-US" sz="20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활용한 모델링</a:t>
            </a: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914400" lvl="1" indent="-457200">
              <a:lnSpc>
                <a:spcPct val="250000"/>
              </a:lnSpc>
              <a:buFont typeface="+mj-lt"/>
              <a:buAutoNum type="arabicPeriod"/>
            </a:pPr>
            <a:r>
              <a:rPr lang="ko-KR" altLang="en-US" sz="20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얼굴인식을 활용한 출석관리 시스템간소화</a:t>
            </a: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6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854"/>
            <a:ext cx="9180512" cy="688253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3234">
            <a:off x="-2089678" y="508105"/>
            <a:ext cx="1920875" cy="202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그룹 12"/>
          <p:cNvGrpSpPr/>
          <p:nvPr/>
        </p:nvGrpSpPr>
        <p:grpSpPr>
          <a:xfrm>
            <a:off x="-2657781" y="3573016"/>
            <a:ext cx="2405245" cy="654726"/>
            <a:chOff x="2843808" y="2656227"/>
            <a:chExt cx="2405245" cy="654726"/>
          </a:xfrm>
        </p:grpSpPr>
        <p:sp>
          <p:nvSpPr>
            <p:cNvPr id="4" name="직사각형 3"/>
            <p:cNvSpPr/>
            <p:nvPr/>
          </p:nvSpPr>
          <p:spPr>
            <a:xfrm>
              <a:off x="2843808" y="2656228"/>
              <a:ext cx="5998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감</a:t>
              </a:r>
              <a:endParaRPr lang="ko-KR" altLang="en-US" sz="3600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275856" y="2656227"/>
              <a:ext cx="5998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사</a:t>
              </a:r>
              <a:endParaRPr lang="ko-KR" altLang="en-US" sz="3600" dirty="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707904" y="2656228"/>
              <a:ext cx="5998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합</a:t>
              </a:r>
              <a:endParaRPr lang="ko-KR" altLang="en-US" sz="36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139952" y="2656228"/>
              <a:ext cx="5998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니</a:t>
              </a:r>
              <a:endParaRPr lang="ko-KR" altLang="en-US" sz="3600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4548220" y="2664622"/>
              <a:ext cx="7008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다</a:t>
              </a:r>
              <a:r>
                <a:rPr lang="en-US" altLang="ko-KR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po당인리발전소" panose="02000500000000000000" pitchFamily="2" charset="-127"/>
                  <a:ea typeface="Mapo당인리발전소" panose="02000500000000000000" pitchFamily="2" charset="-127"/>
                </a:rPr>
                <a:t>.</a:t>
              </a:r>
              <a:endParaRPr lang="ko-KR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612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763E-6 L 1.27709 -1.6763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5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8" dur="6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48555E-6 L 0.66684 -2.48555E-6 " pathEditMode="relative" rAng="0" ptsTypes="AA">
                                      <p:cBhvr>
                                        <p:cTn id="10" dur="4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목차</a:t>
            </a:r>
          </a:p>
        </p:txBody>
      </p:sp>
      <p:pic>
        <p:nvPicPr>
          <p:cNvPr id="2052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1698">
            <a:off x="1257110" y="2956187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프로젝트 </a:t>
            </a:r>
            <a:r>
              <a:rPr lang="ko-KR" altLang="en-US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설명</a:t>
            </a:r>
            <a:endParaRPr lang="en-US" altLang="ko-KR" dirty="0" smtClean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회로 구성도</a:t>
            </a:r>
            <a:endParaRPr lang="en-US" altLang="ko-KR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ko-KR" altLang="en-US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프로젝트의 참고</a:t>
            </a:r>
            <a:r>
              <a:rPr lang="en-US" altLang="ko-KR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, </a:t>
            </a:r>
            <a:r>
              <a:rPr lang="ko-KR" altLang="en-US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최종 </a:t>
            </a:r>
            <a:r>
              <a:rPr lang="ko-KR" altLang="en-US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디자인</a:t>
            </a:r>
            <a:endParaRPr lang="en-US" altLang="ko-KR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추후계획</a:t>
            </a:r>
            <a:endParaRPr lang="en-US" altLang="ko-KR" dirty="0" smtClean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ko-KR" altLang="en-US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프로젝트 시연영상</a:t>
            </a:r>
            <a:endParaRPr lang="en-US" altLang="ko-KR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altLang="ko-KR" dirty="0" smtClean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altLang="ko-KR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400050" lvl="1" indent="0">
              <a:lnSpc>
                <a:spcPct val="150000"/>
              </a:lnSpc>
              <a:buNone/>
            </a:pPr>
            <a:endParaRPr lang="ko-KR" altLang="en-US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48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프로젝트 설명</a:t>
            </a:r>
          </a:p>
        </p:txBody>
      </p:sp>
      <p:pic>
        <p:nvPicPr>
          <p:cNvPr id="7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25572">
            <a:off x="1833173" y="2956187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080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ko-KR" altLang="en-US" sz="2000" b="1" dirty="0">
                <a:solidFill>
                  <a:schemeClr val="bg1"/>
                </a:solidFill>
                <a:latin typeface="Mapo당인리발전소" pitchFamily="2" charset="-127"/>
                <a:ea typeface="Mapo당인리발전소" pitchFamily="2" charset="-127"/>
              </a:rPr>
              <a:t>열화상 </a:t>
            </a:r>
            <a:r>
              <a:rPr lang="ko-KR" altLang="en-US" sz="2000" b="1" dirty="0" smtClean="0">
                <a:solidFill>
                  <a:schemeClr val="bg1"/>
                </a:solidFill>
                <a:latin typeface="Mapo당인리발전소" pitchFamily="2" charset="-127"/>
                <a:ea typeface="Mapo당인리발전소" pitchFamily="2" charset="-127"/>
              </a:rPr>
              <a:t>카메라를 </a:t>
            </a:r>
            <a:r>
              <a:rPr lang="ko-KR" altLang="en-US" sz="2000" b="1" dirty="0">
                <a:solidFill>
                  <a:schemeClr val="bg1"/>
                </a:solidFill>
                <a:latin typeface="Mapo당인리발전소" pitchFamily="2" charset="-127"/>
                <a:ea typeface="Mapo당인리발전소" pitchFamily="2" charset="-127"/>
              </a:rPr>
              <a:t>이용한 </a:t>
            </a:r>
            <a:r>
              <a:rPr lang="ko-KR" altLang="en-US" sz="2000" b="1" dirty="0" err="1">
                <a:solidFill>
                  <a:schemeClr val="bg1"/>
                </a:solidFill>
                <a:latin typeface="Mapo당인리발전소" pitchFamily="2" charset="-127"/>
                <a:ea typeface="Mapo당인리발전소" pitchFamily="2" charset="-127"/>
              </a:rPr>
              <a:t>발열자</a:t>
            </a:r>
            <a:r>
              <a:rPr lang="ko-KR" altLang="en-US" sz="2000" b="1" dirty="0">
                <a:solidFill>
                  <a:schemeClr val="bg1"/>
                </a:solidFill>
                <a:latin typeface="Mapo당인리발전소" pitchFamily="2" charset="-127"/>
                <a:ea typeface="Mapo당인리발전소" pitchFamily="2" charset="-127"/>
              </a:rPr>
              <a:t> 검출장치</a:t>
            </a:r>
            <a:endParaRPr lang="en-US" altLang="ko-KR" sz="2000" b="1" dirty="0">
              <a:solidFill>
                <a:schemeClr val="bg1"/>
              </a:solidFill>
              <a:latin typeface="Mapo당인리발전소" pitchFamily="2" charset="-127"/>
              <a:ea typeface="Mapo당인리발전소" pitchFamily="2" charset="-127"/>
            </a:endParaRPr>
          </a:p>
          <a:p>
            <a:pPr>
              <a:lnSpc>
                <a:spcPct val="250000"/>
              </a:lnSpc>
            </a:pPr>
            <a:r>
              <a:rPr lang="ko-KR" altLang="en-US" sz="20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프로젝트의 </a:t>
            </a:r>
            <a:r>
              <a:rPr lang="ko-KR" altLang="en-US" sz="20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목표</a:t>
            </a: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r>
              <a:rPr lang="en-US" altLang="ko-KR" sz="16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와 열화상 </a:t>
            </a:r>
            <a:r>
              <a:rPr lang="ko-KR" altLang="en-US" sz="16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모듈을 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기반으로 제작</a:t>
            </a: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기준 온도를 </a:t>
            </a:r>
            <a:r>
              <a:rPr lang="ko-KR" altLang="en-US" sz="16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넘겼을 때 </a:t>
            </a:r>
            <a:r>
              <a:rPr lang="ko-KR" altLang="en-US" sz="1600" dirty="0" err="1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경고창과</a:t>
            </a:r>
            <a:r>
              <a:rPr lang="en-US" altLang="ko-KR" sz="16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</a:t>
            </a:r>
            <a:r>
              <a:rPr lang="en-US" altLang="ko-KR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LED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등으로 알림</a:t>
            </a:r>
            <a:endParaRPr lang="en-US" altLang="ko-KR" sz="1600" dirty="0" smtClean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r>
              <a:rPr lang="ko-KR" altLang="en-US" sz="1600" dirty="0" err="1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열화상카메라의</a:t>
            </a:r>
            <a:r>
              <a:rPr lang="en-US" altLang="ko-KR" sz="16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</a:t>
            </a:r>
            <a:r>
              <a:rPr lang="ko-KR" altLang="en-US" sz="16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성능의 문제로 </a:t>
            </a:r>
            <a:r>
              <a:rPr lang="ko-KR" altLang="en-US" sz="16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얼굴인식불가</a:t>
            </a:r>
            <a:endParaRPr lang="en-US" altLang="ko-KR" sz="1600" dirty="0" smtClean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1200150" lvl="2" indent="-342900">
              <a:lnSpc>
                <a:spcPct val="250000"/>
              </a:lnSpc>
              <a:buFont typeface="Wingdings" pitchFamily="2" charset="2"/>
              <a:buChar char="ü"/>
            </a:pPr>
            <a:r>
              <a:rPr lang="ko-KR" altLang="en-US" sz="1500" b="1" dirty="0" smtClean="0">
                <a:solidFill>
                  <a:srgbClr val="FF0000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카메라모듈을 추가해서 얼굴인식기능 추가</a:t>
            </a:r>
            <a:endParaRPr lang="en-US" altLang="ko-KR" sz="1500" b="1" dirty="0">
              <a:solidFill>
                <a:srgbClr val="FF0000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1200150" lvl="2" indent="-342900">
              <a:lnSpc>
                <a:spcPct val="250000"/>
              </a:lnSpc>
              <a:buFont typeface="Wingdings" pitchFamily="2" charset="2"/>
              <a:buChar char="ü"/>
            </a:pPr>
            <a:endParaRPr lang="en-US" altLang="ko-KR" sz="15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10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60311">
            <a:off x="-1599420" y="2982439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3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프로젝트 설명</a:t>
            </a:r>
          </a:p>
        </p:txBody>
      </p:sp>
      <p:pic>
        <p:nvPicPr>
          <p:cNvPr id="6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743">
            <a:off x="3369133" y="2982438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080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ko-KR" altLang="en-US" sz="20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사용된 장비 </a:t>
            </a: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en-US" altLang="ko-KR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PI4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en-US" altLang="ko-KR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</a:t>
            </a:r>
            <a:r>
              <a:rPr lang="ko-KR" altLang="en-US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용 </a:t>
            </a:r>
            <a:r>
              <a:rPr lang="ko-KR" altLang="en-US" sz="18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카메라 모듈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ko-KR" altLang="en-US" sz="18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열화상카메라 모듈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en-US" altLang="ko-KR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LED</a:t>
            </a:r>
            <a:r>
              <a:rPr lang="ko-KR" altLang="en-US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등과 </a:t>
            </a:r>
            <a:r>
              <a:rPr lang="ko-KR" altLang="en-US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브레드보</a:t>
            </a:r>
            <a:r>
              <a:rPr lang="ko-KR" altLang="en-US" sz="1800" dirty="0" err="1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드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7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743">
            <a:off x="-1889930" y="2982438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프로젝트 설명</a:t>
            </a:r>
          </a:p>
        </p:txBody>
      </p:sp>
      <p:pic>
        <p:nvPicPr>
          <p:cNvPr id="7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08756">
            <a:off x="4662798" y="2982439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ko-KR" altLang="en-US" sz="2000" dirty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프로젝트에 쓰인 </a:t>
            </a:r>
            <a:r>
              <a:rPr lang="ko-KR" altLang="en-US" sz="20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프로그램  </a:t>
            </a: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en-US" altLang="ko-KR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OpenCV</a:t>
            </a:r>
            <a:r>
              <a:rPr lang="en-US" altLang="ko-KR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, </a:t>
            </a:r>
            <a:r>
              <a:rPr lang="en-US" altLang="ko-KR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Numpy</a:t>
            </a:r>
            <a:r>
              <a:rPr lang="en-US" altLang="ko-KR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</a:t>
            </a:r>
            <a:r>
              <a:rPr lang="ko-KR" altLang="en-US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를 활용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r>
              <a:rPr lang="ko-KR" altLang="en-US" sz="1800" dirty="0" err="1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딥</a:t>
            </a:r>
            <a:r>
              <a:rPr lang="ko-KR" altLang="en-US" sz="1800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러닝을</a:t>
            </a:r>
            <a:r>
              <a:rPr lang="ko-KR" altLang="en-US" sz="1800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구현된 모델을 사용하여 얼굴인식</a:t>
            </a:r>
            <a:endParaRPr lang="en-US" altLang="ko-KR" sz="18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22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pic>
        <p:nvPicPr>
          <p:cNvPr id="14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743">
            <a:off x="6823038" y="2982439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열화상 회로</a:t>
            </a:r>
            <a:endParaRPr lang="ko-KR" altLang="en-US" dirty="0">
              <a:solidFill>
                <a:schemeClr val="bg1">
                  <a:lumMod val="95000"/>
                </a:schemeClr>
              </a:solidFill>
              <a:latin typeface="HY견고딕" pitchFamily="18" charset="-127"/>
              <a:ea typeface="Black Han Sans" pitchFamily="2" charset="-127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1026" name="Picture 2" descr="C:\Users\User\Desktop\새 폴더\사진\라즈베리파이회로구성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76806"/>
            <a:ext cx="5765329" cy="432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직사각형 18"/>
          <p:cNvSpPr/>
          <p:nvPr/>
        </p:nvSpPr>
        <p:spPr>
          <a:xfrm>
            <a:off x="5562809" y="3645024"/>
            <a:ext cx="89311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5893260" y="3645024"/>
            <a:ext cx="89311" cy="43204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원통 10"/>
          <p:cNvSpPr/>
          <p:nvPr/>
        </p:nvSpPr>
        <p:spPr>
          <a:xfrm>
            <a:off x="5562809" y="3344305"/>
            <a:ext cx="432048" cy="394499"/>
          </a:xfrm>
          <a:prstGeom prst="ca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475656" y="4076351"/>
            <a:ext cx="155683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ko-KR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</a:t>
            </a:r>
            <a:endParaRPr lang="ko-KR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69518" y="1772816"/>
            <a:ext cx="1226618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 smtClean="0">
                <a:solidFill>
                  <a:srgbClr val="FFC000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열화상모</a:t>
            </a:r>
            <a:r>
              <a:rPr lang="ko-KR" altLang="en-US" dirty="0" err="1">
                <a:solidFill>
                  <a:srgbClr val="FFC000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듈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927965" y="4061931"/>
            <a:ext cx="1620957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Breadboard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84168" y="3714846"/>
            <a:ext cx="59182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LED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15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0743">
            <a:off x="-1673906" y="2982439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4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pic>
        <p:nvPicPr>
          <p:cNvPr id="14" name="Picture 4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81175">
            <a:off x="7803679" y="2982440"/>
            <a:ext cx="1129875" cy="141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얼굴인</a:t>
            </a:r>
            <a:r>
              <a:rPr lang="ko-KR" altLang="en-US" dirty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식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 회로</a:t>
            </a:r>
            <a:endParaRPr lang="ko-KR" altLang="en-US" dirty="0">
              <a:solidFill>
                <a:schemeClr val="bg1">
                  <a:lumMod val="95000"/>
                </a:schemeClr>
              </a:solidFill>
              <a:latin typeface="HY견고딕" pitchFamily="18" charset="-127"/>
              <a:ea typeface="Black Han Sans" pitchFamily="2" charset="-127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2050" name="Picture 2" descr="C:\Users\User\Desktop\새 폴더\사진\라즈베리파이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03648" y="1764747"/>
            <a:ext cx="2886075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순서도: 천공 테이프 2"/>
          <p:cNvSpPr/>
          <p:nvPr/>
        </p:nvSpPr>
        <p:spPr>
          <a:xfrm flipH="1">
            <a:off x="2699792" y="2568172"/>
            <a:ext cx="3384376" cy="936104"/>
          </a:xfrm>
          <a:prstGeom prst="flowChartPunchedTap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084168" y="2348880"/>
            <a:ext cx="1224136" cy="1389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285376" y="2568171"/>
            <a:ext cx="824447" cy="9361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6516216" y="2839339"/>
            <a:ext cx="360040" cy="3736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619672" y="4638270"/>
            <a:ext cx="1556836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ko-KR" dirty="0" err="1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3717032"/>
            <a:ext cx="205537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Camera module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85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5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/>
                </a:solidFill>
                <a:latin typeface="HY견고딕" pitchFamily="18" charset="-127"/>
                <a:ea typeface="Black Han Sans" pitchFamily="2" charset="-127"/>
              </a:rPr>
              <a:t>프로젝트 참고디자인</a:t>
            </a: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328914"/>
            <a:ext cx="8229600" cy="5412454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endParaRPr lang="en-US" altLang="ko-KR" sz="2000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endParaRPr lang="en-US" altLang="ko-KR" sz="1600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7" name="Picture 2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46857">
            <a:off x="7711068" y="3066373"/>
            <a:ext cx="1209668" cy="151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내용 개체 틀 2"/>
          <p:cNvSpPr txBox="1">
            <a:spLocks/>
          </p:cNvSpPr>
          <p:nvPr/>
        </p:nvSpPr>
        <p:spPr>
          <a:xfrm>
            <a:off x="457200" y="1602000"/>
            <a:ext cx="8229600" cy="4500000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pic>
        <p:nvPicPr>
          <p:cNvPr id="3074" name="Picture 2" descr="C:\Users\User\Desktop\참고디자인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26" y="2235743"/>
            <a:ext cx="5400600" cy="373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6977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30000"/>
            </a:schemeClr>
          </a:solidFill>
        </p:spPr>
        <p:txBody>
          <a:bodyPr/>
          <a:lstStyle/>
          <a:p>
            <a:pPr algn="l"/>
            <a:r>
              <a:rPr lang="ko-KR" altLang="en-US" dirty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프로젝트 </a:t>
            </a:r>
            <a:r>
              <a:rPr lang="ko-KR" altLang="en-US" dirty="0" smtClean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최종디자</a:t>
            </a:r>
            <a:r>
              <a:rPr lang="ko-KR" altLang="en-US" dirty="0">
                <a:solidFill>
                  <a:schemeClr val="bg1">
                    <a:lumMod val="95000"/>
                  </a:schemeClr>
                </a:solidFill>
                <a:latin typeface="HY견고딕" pitchFamily="18" charset="-127"/>
                <a:ea typeface="Black Han Sans" pitchFamily="2" charset="-127"/>
              </a:rPr>
              <a:t>인</a:t>
            </a:r>
          </a:p>
        </p:txBody>
      </p:sp>
      <p:pic>
        <p:nvPicPr>
          <p:cNvPr id="25" name="Picture 2" descr="C:\Users\User\Desktop\캐릭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19232">
            <a:off x="8245957" y="2983514"/>
            <a:ext cx="1209668" cy="151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57200" y="1602000"/>
            <a:ext cx="8229600" cy="4500000"/>
          </a:xfrm>
          <a:solidFill>
            <a:schemeClr val="bg1">
              <a:alpha val="3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endParaRPr lang="en-US" altLang="ko-KR" sz="20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lvl="1">
              <a:lnSpc>
                <a:spcPct val="250000"/>
              </a:lnSpc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0" indent="0">
              <a:lnSpc>
                <a:spcPct val="250000"/>
              </a:lnSpc>
              <a:buNone/>
            </a:pPr>
            <a:endParaRPr lang="en-US" altLang="ko-KR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  <a:p>
            <a:pPr marL="800100" lvl="1" indent="-342900">
              <a:lnSpc>
                <a:spcPct val="250000"/>
              </a:lnSpc>
              <a:buFont typeface="+mj-lt"/>
              <a:buAutoNum type="arabicPeriod"/>
            </a:pPr>
            <a:endParaRPr lang="ko-KR" altLang="en-US" sz="1600" dirty="0">
              <a:solidFill>
                <a:schemeClr val="bg1"/>
              </a:solidFill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xmlns="" id="{231AC4BD-3E2C-47E1-88F6-78085AEA225C}"/>
              </a:ext>
            </a:extLst>
          </p:cNvPr>
          <p:cNvSpPr/>
          <p:nvPr/>
        </p:nvSpPr>
        <p:spPr>
          <a:xfrm>
            <a:off x="1217639" y="3404504"/>
            <a:ext cx="1835378" cy="2382739"/>
          </a:xfrm>
          <a:custGeom>
            <a:avLst/>
            <a:gdLst>
              <a:gd name="connsiteX0" fmla="*/ 1524572 w 1835378"/>
              <a:gd name="connsiteY0" fmla="*/ 0 h 2382739"/>
              <a:gd name="connsiteX1" fmla="*/ 572 w 1835378"/>
              <a:gd name="connsiteY1" fmla="*/ 1052945 h 2382739"/>
              <a:gd name="connsiteX2" fmla="*/ 1672354 w 1835378"/>
              <a:gd name="connsiteY2" fmla="*/ 2262909 h 2382739"/>
              <a:gd name="connsiteX3" fmla="*/ 1783190 w 1835378"/>
              <a:gd name="connsiteY3" fmla="*/ 2346036 h 2382739"/>
              <a:gd name="connsiteX4" fmla="*/ 1773954 w 1835378"/>
              <a:gd name="connsiteY4" fmla="*/ 2327564 h 238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378" h="2382739">
                <a:moveTo>
                  <a:pt x="1524572" y="0"/>
                </a:moveTo>
                <a:cubicBezTo>
                  <a:pt x="750257" y="337897"/>
                  <a:pt x="-24058" y="675794"/>
                  <a:pt x="572" y="1052945"/>
                </a:cubicBezTo>
                <a:cubicBezTo>
                  <a:pt x="25202" y="1430096"/>
                  <a:pt x="1375251" y="2047394"/>
                  <a:pt x="1672354" y="2262909"/>
                </a:cubicBezTo>
                <a:cubicBezTo>
                  <a:pt x="1969457" y="2478424"/>
                  <a:pt x="1766257" y="2335260"/>
                  <a:pt x="1783190" y="2346036"/>
                </a:cubicBezTo>
                <a:cubicBezTo>
                  <a:pt x="1800123" y="2356812"/>
                  <a:pt x="1787038" y="2342188"/>
                  <a:pt x="1773954" y="2327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자유형: 도형 25">
            <a:extLst>
              <a:ext uri="{FF2B5EF4-FFF2-40B4-BE49-F238E27FC236}">
                <a16:creationId xmlns:a16="http://schemas.microsoft.com/office/drawing/2014/main" xmlns="" id="{17979098-3F62-4F93-8D33-6CEED31BC0D9}"/>
              </a:ext>
            </a:extLst>
          </p:cNvPr>
          <p:cNvSpPr/>
          <p:nvPr/>
        </p:nvSpPr>
        <p:spPr>
          <a:xfrm>
            <a:off x="1095375" y="3480261"/>
            <a:ext cx="1835378" cy="2382739"/>
          </a:xfrm>
          <a:custGeom>
            <a:avLst/>
            <a:gdLst>
              <a:gd name="connsiteX0" fmla="*/ 1524572 w 1835378"/>
              <a:gd name="connsiteY0" fmla="*/ 0 h 2382739"/>
              <a:gd name="connsiteX1" fmla="*/ 572 w 1835378"/>
              <a:gd name="connsiteY1" fmla="*/ 1052945 h 2382739"/>
              <a:gd name="connsiteX2" fmla="*/ 1672354 w 1835378"/>
              <a:gd name="connsiteY2" fmla="*/ 2262909 h 2382739"/>
              <a:gd name="connsiteX3" fmla="*/ 1783190 w 1835378"/>
              <a:gd name="connsiteY3" fmla="*/ 2346036 h 2382739"/>
              <a:gd name="connsiteX4" fmla="*/ 1773954 w 1835378"/>
              <a:gd name="connsiteY4" fmla="*/ 2327564 h 238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378" h="2382739">
                <a:moveTo>
                  <a:pt x="1524572" y="0"/>
                </a:moveTo>
                <a:cubicBezTo>
                  <a:pt x="750257" y="337897"/>
                  <a:pt x="-24058" y="675794"/>
                  <a:pt x="572" y="1052945"/>
                </a:cubicBezTo>
                <a:cubicBezTo>
                  <a:pt x="25202" y="1430096"/>
                  <a:pt x="1375251" y="2047394"/>
                  <a:pt x="1672354" y="2262909"/>
                </a:cubicBezTo>
                <a:cubicBezTo>
                  <a:pt x="1969457" y="2478424"/>
                  <a:pt x="1766257" y="2335260"/>
                  <a:pt x="1783190" y="2346036"/>
                </a:cubicBezTo>
                <a:cubicBezTo>
                  <a:pt x="1800123" y="2356812"/>
                  <a:pt x="1787038" y="2342188"/>
                  <a:pt x="1773954" y="2327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자유형: 도형 27">
            <a:extLst>
              <a:ext uri="{FF2B5EF4-FFF2-40B4-BE49-F238E27FC236}">
                <a16:creationId xmlns:a16="http://schemas.microsoft.com/office/drawing/2014/main" xmlns="" id="{0138FF51-8C2D-4B56-A8D6-265DC0B773CB}"/>
              </a:ext>
            </a:extLst>
          </p:cNvPr>
          <p:cNvSpPr/>
          <p:nvPr/>
        </p:nvSpPr>
        <p:spPr>
          <a:xfrm>
            <a:off x="1115616" y="3429000"/>
            <a:ext cx="1835378" cy="2382739"/>
          </a:xfrm>
          <a:custGeom>
            <a:avLst/>
            <a:gdLst>
              <a:gd name="connsiteX0" fmla="*/ 1524572 w 1835378"/>
              <a:gd name="connsiteY0" fmla="*/ 0 h 2382739"/>
              <a:gd name="connsiteX1" fmla="*/ 572 w 1835378"/>
              <a:gd name="connsiteY1" fmla="*/ 1052945 h 2382739"/>
              <a:gd name="connsiteX2" fmla="*/ 1672354 w 1835378"/>
              <a:gd name="connsiteY2" fmla="*/ 2262909 h 2382739"/>
              <a:gd name="connsiteX3" fmla="*/ 1783190 w 1835378"/>
              <a:gd name="connsiteY3" fmla="*/ 2346036 h 2382739"/>
              <a:gd name="connsiteX4" fmla="*/ 1773954 w 1835378"/>
              <a:gd name="connsiteY4" fmla="*/ 2327564 h 238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378" h="2382739">
                <a:moveTo>
                  <a:pt x="1524572" y="0"/>
                </a:moveTo>
                <a:cubicBezTo>
                  <a:pt x="750257" y="337897"/>
                  <a:pt x="-24058" y="675794"/>
                  <a:pt x="572" y="1052945"/>
                </a:cubicBezTo>
                <a:cubicBezTo>
                  <a:pt x="25202" y="1430096"/>
                  <a:pt x="1375251" y="2047394"/>
                  <a:pt x="1672354" y="2262909"/>
                </a:cubicBezTo>
                <a:cubicBezTo>
                  <a:pt x="1969457" y="2478424"/>
                  <a:pt x="1766257" y="2335260"/>
                  <a:pt x="1783190" y="2346036"/>
                </a:cubicBezTo>
                <a:cubicBezTo>
                  <a:pt x="1800123" y="2356812"/>
                  <a:pt x="1787038" y="2342188"/>
                  <a:pt x="1773954" y="2327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자유형: 도형 29">
            <a:extLst>
              <a:ext uri="{FF2B5EF4-FFF2-40B4-BE49-F238E27FC236}">
                <a16:creationId xmlns:a16="http://schemas.microsoft.com/office/drawing/2014/main" xmlns="" id="{8CCC0C17-0A3B-44DE-B469-3341DBF77F92}"/>
              </a:ext>
            </a:extLst>
          </p:cNvPr>
          <p:cNvSpPr/>
          <p:nvPr/>
        </p:nvSpPr>
        <p:spPr>
          <a:xfrm>
            <a:off x="1043608" y="3501008"/>
            <a:ext cx="1835378" cy="2382739"/>
          </a:xfrm>
          <a:custGeom>
            <a:avLst/>
            <a:gdLst>
              <a:gd name="connsiteX0" fmla="*/ 1524572 w 1835378"/>
              <a:gd name="connsiteY0" fmla="*/ 0 h 2382739"/>
              <a:gd name="connsiteX1" fmla="*/ 572 w 1835378"/>
              <a:gd name="connsiteY1" fmla="*/ 1052945 h 2382739"/>
              <a:gd name="connsiteX2" fmla="*/ 1672354 w 1835378"/>
              <a:gd name="connsiteY2" fmla="*/ 2262909 h 2382739"/>
              <a:gd name="connsiteX3" fmla="*/ 1783190 w 1835378"/>
              <a:gd name="connsiteY3" fmla="*/ 2346036 h 2382739"/>
              <a:gd name="connsiteX4" fmla="*/ 1773954 w 1835378"/>
              <a:gd name="connsiteY4" fmla="*/ 2327564 h 238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378" h="2382739">
                <a:moveTo>
                  <a:pt x="1524572" y="0"/>
                </a:moveTo>
                <a:cubicBezTo>
                  <a:pt x="750257" y="337897"/>
                  <a:pt x="-24058" y="675794"/>
                  <a:pt x="572" y="1052945"/>
                </a:cubicBezTo>
                <a:cubicBezTo>
                  <a:pt x="25202" y="1430096"/>
                  <a:pt x="1375251" y="2047394"/>
                  <a:pt x="1672354" y="2262909"/>
                </a:cubicBezTo>
                <a:cubicBezTo>
                  <a:pt x="1969457" y="2478424"/>
                  <a:pt x="1766257" y="2335260"/>
                  <a:pt x="1783190" y="2346036"/>
                </a:cubicBezTo>
                <a:cubicBezTo>
                  <a:pt x="1800123" y="2356812"/>
                  <a:pt x="1787038" y="2342188"/>
                  <a:pt x="1773954" y="2327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자유형: 도형 21">
            <a:extLst>
              <a:ext uri="{FF2B5EF4-FFF2-40B4-BE49-F238E27FC236}">
                <a16:creationId xmlns:a16="http://schemas.microsoft.com/office/drawing/2014/main" xmlns="" id="{9DD07693-5007-42C8-8ABA-F56D8E83A410}"/>
              </a:ext>
            </a:extLst>
          </p:cNvPr>
          <p:cNvSpPr/>
          <p:nvPr/>
        </p:nvSpPr>
        <p:spPr>
          <a:xfrm>
            <a:off x="1224454" y="3429000"/>
            <a:ext cx="1835378" cy="2382739"/>
          </a:xfrm>
          <a:custGeom>
            <a:avLst/>
            <a:gdLst>
              <a:gd name="connsiteX0" fmla="*/ 1524572 w 1835378"/>
              <a:gd name="connsiteY0" fmla="*/ 0 h 2382739"/>
              <a:gd name="connsiteX1" fmla="*/ 572 w 1835378"/>
              <a:gd name="connsiteY1" fmla="*/ 1052945 h 2382739"/>
              <a:gd name="connsiteX2" fmla="*/ 1672354 w 1835378"/>
              <a:gd name="connsiteY2" fmla="*/ 2262909 h 2382739"/>
              <a:gd name="connsiteX3" fmla="*/ 1783190 w 1835378"/>
              <a:gd name="connsiteY3" fmla="*/ 2346036 h 2382739"/>
              <a:gd name="connsiteX4" fmla="*/ 1773954 w 1835378"/>
              <a:gd name="connsiteY4" fmla="*/ 2327564 h 238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5378" h="2382739">
                <a:moveTo>
                  <a:pt x="1524572" y="0"/>
                </a:moveTo>
                <a:cubicBezTo>
                  <a:pt x="750257" y="337897"/>
                  <a:pt x="-24058" y="675794"/>
                  <a:pt x="572" y="1052945"/>
                </a:cubicBezTo>
                <a:cubicBezTo>
                  <a:pt x="25202" y="1430096"/>
                  <a:pt x="1375251" y="2047394"/>
                  <a:pt x="1672354" y="2262909"/>
                </a:cubicBezTo>
                <a:cubicBezTo>
                  <a:pt x="1969457" y="2478424"/>
                  <a:pt x="1766257" y="2335260"/>
                  <a:pt x="1783190" y="2346036"/>
                </a:cubicBezTo>
                <a:cubicBezTo>
                  <a:pt x="1800123" y="2356812"/>
                  <a:pt x="1787038" y="2342188"/>
                  <a:pt x="1773954" y="23275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xmlns="" id="{F9C880C5-A0D9-4717-8A3B-FFC0919E2A4D}"/>
              </a:ext>
            </a:extLst>
          </p:cNvPr>
          <p:cNvGrpSpPr/>
          <p:nvPr/>
        </p:nvGrpSpPr>
        <p:grpSpPr>
          <a:xfrm rot="20885323">
            <a:off x="1999461" y="4555030"/>
            <a:ext cx="1963457" cy="1296144"/>
            <a:chOff x="1744447" y="4956887"/>
            <a:chExt cx="2395505" cy="1296144"/>
          </a:xfrm>
        </p:grpSpPr>
        <p:sp>
          <p:nvSpPr>
            <p:cNvPr id="16" name="정육면체 15">
              <a:extLst>
                <a:ext uri="{FF2B5EF4-FFF2-40B4-BE49-F238E27FC236}">
                  <a16:creationId xmlns:a16="http://schemas.microsoft.com/office/drawing/2014/main" xmlns="" id="{D6E2DBF3-87E2-477D-8247-34A899B0BB5D}"/>
                </a:ext>
              </a:extLst>
            </p:cNvPr>
            <p:cNvSpPr/>
            <p:nvPr/>
          </p:nvSpPr>
          <p:spPr>
            <a:xfrm>
              <a:off x="1744447" y="4956887"/>
              <a:ext cx="2395505" cy="1296144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xmlns="" id="{D10EB9BC-57F1-44A5-96CA-74D0480A104B}"/>
                </a:ext>
              </a:extLst>
            </p:cNvPr>
            <p:cNvSpPr/>
            <p:nvPr/>
          </p:nvSpPr>
          <p:spPr>
            <a:xfrm>
              <a:off x="3873969" y="5427203"/>
              <a:ext cx="216024" cy="36004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xmlns="" id="{84A0E048-3D32-41E2-89CA-4914019A60FB}"/>
              </a:ext>
            </a:extLst>
          </p:cNvPr>
          <p:cNvGrpSpPr/>
          <p:nvPr/>
        </p:nvGrpSpPr>
        <p:grpSpPr>
          <a:xfrm>
            <a:off x="2555776" y="2384374"/>
            <a:ext cx="2755545" cy="1513562"/>
            <a:chOff x="3215303" y="3552705"/>
            <a:chExt cx="1368152" cy="1078727"/>
          </a:xfrm>
        </p:grpSpPr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xmlns="" id="{5BAD5EF0-B75A-481E-879E-4B8334FC86EA}"/>
                </a:ext>
              </a:extLst>
            </p:cNvPr>
            <p:cNvGrpSpPr/>
            <p:nvPr/>
          </p:nvGrpSpPr>
          <p:grpSpPr>
            <a:xfrm>
              <a:off x="3215303" y="3789040"/>
              <a:ext cx="1368152" cy="842392"/>
              <a:chOff x="3131840" y="3573016"/>
              <a:chExt cx="1800200" cy="1143000"/>
            </a:xfrm>
          </p:grpSpPr>
          <p:sp>
            <p:nvSpPr>
              <p:cNvPr id="3" name="정육면체 2">
                <a:extLst>
                  <a:ext uri="{FF2B5EF4-FFF2-40B4-BE49-F238E27FC236}">
                    <a16:creationId xmlns:a16="http://schemas.microsoft.com/office/drawing/2014/main" xmlns="" id="{0E513D0B-C9CE-4574-BF6E-BFCF7571F6A5}"/>
                  </a:ext>
                </a:extLst>
              </p:cNvPr>
              <p:cNvSpPr/>
              <p:nvPr/>
            </p:nvSpPr>
            <p:spPr>
              <a:xfrm>
                <a:off x="3131840" y="3573016"/>
                <a:ext cx="1800200" cy="1143000"/>
              </a:xfrm>
              <a:prstGeom prst="cub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xmlns="" id="{F0D03A58-D4D5-46CA-8977-A2A7C184DBD1}"/>
                  </a:ext>
                </a:extLst>
              </p:cNvPr>
              <p:cNvSpPr/>
              <p:nvPr/>
            </p:nvSpPr>
            <p:spPr>
              <a:xfrm rot="21441314">
                <a:off x="4790528" y="3870935"/>
                <a:ext cx="114848" cy="585418"/>
              </a:xfrm>
              <a:custGeom>
                <a:avLst/>
                <a:gdLst>
                  <a:gd name="connsiteX0" fmla="*/ 0 w 569228"/>
                  <a:gd name="connsiteY0" fmla="*/ 0 h 610660"/>
                  <a:gd name="connsiteX1" fmla="*/ 569228 w 569228"/>
                  <a:gd name="connsiteY1" fmla="*/ 0 h 610660"/>
                  <a:gd name="connsiteX2" fmla="*/ 569228 w 569228"/>
                  <a:gd name="connsiteY2" fmla="*/ 610660 h 610660"/>
                  <a:gd name="connsiteX3" fmla="*/ 0 w 569228"/>
                  <a:gd name="connsiteY3" fmla="*/ 610660 h 610660"/>
                  <a:gd name="connsiteX4" fmla="*/ 0 w 569228"/>
                  <a:gd name="connsiteY4" fmla="*/ 0 h 610660"/>
                  <a:gd name="connsiteX0" fmla="*/ 0 w 569228"/>
                  <a:gd name="connsiteY0" fmla="*/ 36945 h 647605"/>
                  <a:gd name="connsiteX1" fmla="*/ 172064 w 569228"/>
                  <a:gd name="connsiteY1" fmla="*/ 0 h 647605"/>
                  <a:gd name="connsiteX2" fmla="*/ 569228 w 569228"/>
                  <a:gd name="connsiteY2" fmla="*/ 647605 h 647605"/>
                  <a:gd name="connsiteX3" fmla="*/ 0 w 569228"/>
                  <a:gd name="connsiteY3" fmla="*/ 647605 h 647605"/>
                  <a:gd name="connsiteX4" fmla="*/ 0 w 569228"/>
                  <a:gd name="connsiteY4" fmla="*/ 36945 h 647605"/>
                  <a:gd name="connsiteX0" fmla="*/ 0 w 199773"/>
                  <a:gd name="connsiteY0" fmla="*/ 36945 h 647605"/>
                  <a:gd name="connsiteX1" fmla="*/ 172064 w 199773"/>
                  <a:gd name="connsiteY1" fmla="*/ 0 h 647605"/>
                  <a:gd name="connsiteX2" fmla="*/ 199773 w 199773"/>
                  <a:gd name="connsiteY2" fmla="*/ 536769 h 647605"/>
                  <a:gd name="connsiteX3" fmla="*/ 0 w 199773"/>
                  <a:gd name="connsiteY3" fmla="*/ 647605 h 647605"/>
                  <a:gd name="connsiteX4" fmla="*/ 0 w 199773"/>
                  <a:gd name="connsiteY4" fmla="*/ 36945 h 647605"/>
                  <a:gd name="connsiteX0" fmla="*/ 0 w 199773"/>
                  <a:gd name="connsiteY0" fmla="*/ 92363 h 703023"/>
                  <a:gd name="connsiteX1" fmla="*/ 181300 w 199773"/>
                  <a:gd name="connsiteY1" fmla="*/ 0 h 703023"/>
                  <a:gd name="connsiteX2" fmla="*/ 199773 w 199773"/>
                  <a:gd name="connsiteY2" fmla="*/ 592187 h 703023"/>
                  <a:gd name="connsiteX3" fmla="*/ 0 w 199773"/>
                  <a:gd name="connsiteY3" fmla="*/ 703023 h 703023"/>
                  <a:gd name="connsiteX4" fmla="*/ 0 w 199773"/>
                  <a:gd name="connsiteY4" fmla="*/ 92363 h 703023"/>
                  <a:gd name="connsiteX0" fmla="*/ 0 w 218246"/>
                  <a:gd name="connsiteY0" fmla="*/ 92363 h 703023"/>
                  <a:gd name="connsiteX1" fmla="*/ 181300 w 218246"/>
                  <a:gd name="connsiteY1" fmla="*/ 0 h 703023"/>
                  <a:gd name="connsiteX2" fmla="*/ 218246 w 218246"/>
                  <a:gd name="connsiteY2" fmla="*/ 573714 h 703023"/>
                  <a:gd name="connsiteX3" fmla="*/ 0 w 218246"/>
                  <a:gd name="connsiteY3" fmla="*/ 703023 h 703023"/>
                  <a:gd name="connsiteX4" fmla="*/ 0 w 218246"/>
                  <a:gd name="connsiteY4" fmla="*/ 92363 h 703023"/>
                  <a:gd name="connsiteX0" fmla="*/ 0 w 181300"/>
                  <a:gd name="connsiteY0" fmla="*/ 92363 h 703023"/>
                  <a:gd name="connsiteX1" fmla="*/ 181300 w 181300"/>
                  <a:gd name="connsiteY1" fmla="*/ 0 h 703023"/>
                  <a:gd name="connsiteX2" fmla="*/ 172064 w 181300"/>
                  <a:gd name="connsiteY2" fmla="*/ 582950 h 703023"/>
                  <a:gd name="connsiteX3" fmla="*/ 0 w 181300"/>
                  <a:gd name="connsiteY3" fmla="*/ 703023 h 703023"/>
                  <a:gd name="connsiteX4" fmla="*/ 0 w 181300"/>
                  <a:gd name="connsiteY4" fmla="*/ 92363 h 703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300" h="703023">
                    <a:moveTo>
                      <a:pt x="0" y="92363"/>
                    </a:moveTo>
                    <a:lnTo>
                      <a:pt x="181300" y="0"/>
                    </a:lnTo>
                    <a:lnTo>
                      <a:pt x="172064" y="582950"/>
                    </a:lnTo>
                    <a:lnTo>
                      <a:pt x="0" y="703023"/>
                    </a:lnTo>
                    <a:lnTo>
                      <a:pt x="0" y="92363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" name="타원 5">
                <a:extLst>
                  <a:ext uri="{FF2B5EF4-FFF2-40B4-BE49-F238E27FC236}">
                    <a16:creationId xmlns:a16="http://schemas.microsoft.com/office/drawing/2014/main" xmlns="" id="{17C3552E-1DA0-4DBB-B5C8-24F73FDEF6A1}"/>
                  </a:ext>
                </a:extLst>
              </p:cNvPr>
              <p:cNvSpPr/>
              <p:nvPr/>
            </p:nvSpPr>
            <p:spPr>
              <a:xfrm>
                <a:off x="4802618" y="4103501"/>
                <a:ext cx="82379" cy="14401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9" name="정육면체 8">
              <a:extLst>
                <a:ext uri="{FF2B5EF4-FFF2-40B4-BE49-F238E27FC236}">
                  <a16:creationId xmlns:a16="http://schemas.microsoft.com/office/drawing/2014/main" xmlns="" id="{23333894-6DD1-4AD2-A353-BCB0E6B6DC87}"/>
                </a:ext>
              </a:extLst>
            </p:cNvPr>
            <p:cNvSpPr/>
            <p:nvPr/>
          </p:nvSpPr>
          <p:spPr>
            <a:xfrm>
              <a:off x="3714266" y="3727494"/>
              <a:ext cx="720080" cy="250818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xmlns="" id="{ED5A6B61-127E-43D0-B843-2C0693BB08B4}"/>
                </a:ext>
              </a:extLst>
            </p:cNvPr>
            <p:cNvSpPr/>
            <p:nvPr/>
          </p:nvSpPr>
          <p:spPr>
            <a:xfrm>
              <a:off x="4209678" y="3552705"/>
              <a:ext cx="144016" cy="14401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xmlns="" id="{B1D7679D-657A-440F-A126-1CD3F1F348AA}"/>
                </a:ext>
              </a:extLst>
            </p:cNvPr>
            <p:cNvCxnSpPr>
              <a:cxnSpLocks/>
            </p:cNvCxnSpPr>
            <p:nvPr/>
          </p:nvCxnSpPr>
          <p:spPr>
            <a:xfrm>
              <a:off x="4211340" y="3630049"/>
              <a:ext cx="2282" cy="1027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xmlns="" id="{23170429-C4BC-4CF9-A0AA-664D4DDED7B2}"/>
                </a:ext>
              </a:extLst>
            </p:cNvPr>
            <p:cNvCxnSpPr>
              <a:cxnSpLocks/>
            </p:cNvCxnSpPr>
            <p:nvPr/>
          </p:nvCxnSpPr>
          <p:spPr>
            <a:xfrm>
              <a:off x="4351412" y="3630049"/>
              <a:ext cx="2282" cy="1027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그림 36">
            <a:extLst>
              <a:ext uri="{FF2B5EF4-FFF2-40B4-BE49-F238E27FC236}">
                <a16:creationId xmlns:a16="http://schemas.microsoft.com/office/drawing/2014/main" xmlns="" id="{26C739CF-28C5-401F-BEBB-0A18727FF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938" y="2734036"/>
            <a:ext cx="2143125" cy="214312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3B9ACD56-384C-47AA-846A-F5055AD46920}"/>
              </a:ext>
            </a:extLst>
          </p:cNvPr>
          <p:cNvSpPr txBox="1"/>
          <p:nvPr/>
        </p:nvSpPr>
        <p:spPr>
          <a:xfrm>
            <a:off x="2847337" y="321986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열화상 카메라</a:t>
            </a:r>
            <a:endParaRPr lang="en-US" altLang="ko-KR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B2401BC-A636-4C06-9072-5857A08C3FFA}"/>
              </a:ext>
            </a:extLst>
          </p:cNvPr>
          <p:cNvSpPr txBox="1"/>
          <p:nvPr/>
        </p:nvSpPr>
        <p:spPr>
          <a:xfrm>
            <a:off x="3779912" y="2708920"/>
            <a:ext cx="23042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경고등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968940B0-1346-4D54-BAA5-5C1720817D30}"/>
              </a:ext>
            </a:extLst>
          </p:cNvPr>
          <p:cNvSpPr txBox="1"/>
          <p:nvPr/>
        </p:nvSpPr>
        <p:spPr>
          <a:xfrm rot="20917195">
            <a:off x="2076939" y="5051979"/>
            <a:ext cx="171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인식카메라 </a:t>
            </a:r>
            <a:r>
              <a:rPr lang="en-US" altLang="ko-KR" dirty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+</a:t>
            </a:r>
          </a:p>
          <a:p>
            <a:r>
              <a:rPr lang="en-US" altLang="ko-KR" dirty="0" err="1" smtClean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Rasberry</a:t>
            </a:r>
            <a:r>
              <a:rPr lang="en-US" altLang="ko-KR" dirty="0" smtClean="0">
                <a:latin typeface="Mapo당인리발전소" panose="02000500000000000000" pitchFamily="2" charset="-127"/>
                <a:ea typeface="Mapo당인리발전소" panose="02000500000000000000" pitchFamily="2" charset="-127"/>
              </a:rPr>
              <a:t> PI</a:t>
            </a:r>
            <a:endParaRPr lang="ko-KR" altLang="en-US" dirty="0">
              <a:latin typeface="Mapo당인리발전소" panose="02000500000000000000" pitchFamily="2" charset="-127"/>
              <a:ea typeface="Mapo당인리발전소" panose="020005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56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523</TotalTime>
  <Words>132</Words>
  <Application>Microsoft Office PowerPoint</Application>
  <PresentationFormat>화면 슬라이드 쇼(4:3)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열화상 카메라를 이용한 발열자 검출장치</vt:lpstr>
      <vt:lpstr>목차</vt:lpstr>
      <vt:lpstr>프로젝트 설명</vt:lpstr>
      <vt:lpstr>프로젝트 설명</vt:lpstr>
      <vt:lpstr>프로젝트 설명</vt:lpstr>
      <vt:lpstr>열화상 회로</vt:lpstr>
      <vt:lpstr>얼굴인식 회로</vt:lpstr>
      <vt:lpstr>프로젝트 참고디자인</vt:lpstr>
      <vt:lpstr>프로젝트 최종디자인</vt:lpstr>
      <vt:lpstr>추후 계획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User</dc:creator>
  <cp:lastModifiedBy>User</cp:lastModifiedBy>
  <cp:revision>65</cp:revision>
  <dcterms:created xsi:type="dcterms:W3CDTF">2020-11-10T03:09:11Z</dcterms:created>
  <dcterms:modified xsi:type="dcterms:W3CDTF">2020-11-17T10:08:44Z</dcterms:modified>
</cp:coreProperties>
</file>