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60" r:id="rId6"/>
    <p:sldId id="287" r:id="rId7"/>
    <p:sldId id="288" r:id="rId8"/>
    <p:sldId id="302" r:id="rId9"/>
    <p:sldId id="296" r:id="rId10"/>
    <p:sldId id="292" r:id="rId11"/>
    <p:sldId id="294" r:id="rId12"/>
    <p:sldId id="293" r:id="rId13"/>
    <p:sldId id="289" r:id="rId14"/>
    <p:sldId id="291" r:id="rId15"/>
    <p:sldId id="259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FFF7"/>
    <a:srgbClr val="183962"/>
    <a:srgbClr val="10253F"/>
    <a:srgbClr val="D1D7DF"/>
    <a:srgbClr val="FFFFFF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B2F67-2FCE-E068-EC66-67AFACF06AE7}" v="5" dt="2020-11-17T00:53:16.039"/>
    <p1510:client id="{61BAD794-D2F4-C109-2702-78EB4890F138}" v="4" dt="2020-11-17T00:54:05.090"/>
    <p1510:client id="{67A4A4CD-316E-A0C0-D5F2-EF8C6839160B}" v="197" dt="2020-11-17T00:52:42.972"/>
    <p1510:client id="{7C3E2EE9-C48A-A0D1-C6FE-6CD0ED741605}" v="8" dt="2020-11-17T00:42:43.244"/>
    <p1510:client id="{998EECF4-B162-72E7-5F0D-E0C06D2A8616}" v="1" dt="2020-11-18T06:22:02.692"/>
    <p1510:client id="{B28A0373-A574-4097-AE96-8F34213583D3}" v="3" dt="2020-11-17T00:39:25.390"/>
    <p1510:client id="{CFAA9D67-E3BF-184F-F075-7CD9759D212A}" v="118" dt="2020-11-17T01:59:12.893"/>
  </p1510:revLst>
</p1510:revInfo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1C21-3757-4199-83DE-22960358A2A5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E647-5A0F-41E6-A0EF-B58D8C1C6CD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3165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155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/>
              <a:t>http://minheeblog.tistory.com/category/PPT</a:t>
            </a:r>
            <a:endParaRPr lang="ko-KR" altLang="en-US" sz="12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593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7341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5863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OS,</a:t>
            </a:r>
            <a:r>
              <a:rPr lang="ko-KR" altLang="en-US" dirty="0"/>
              <a:t> 사용언어</a:t>
            </a:r>
            <a:r>
              <a:rPr lang="en-US" altLang="ko-KR" dirty="0"/>
              <a:t>, </a:t>
            </a:r>
            <a:r>
              <a:rPr lang="ko-KR" altLang="en-US" dirty="0"/>
              <a:t>라이브러리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5622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https://webnautes.tistory.com/1352   </a:t>
            </a:r>
            <a:r>
              <a:rPr lang="ko-KR" altLang="en-US" dirty="0"/>
              <a:t>하르설명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http://www.gisdeveloper.co.kr/?p=7208    </a:t>
            </a:r>
            <a:r>
              <a:rPr lang="ko-KR" altLang="en-US" dirty="0"/>
              <a:t>하르설명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869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https://jayharvey.tistory.com/4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380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E722-38C7-4231-8BB5-7A27D4E5977D}" type="datetimeFigureOut">
              <a:rPr lang="ko-KR" altLang="en-US" smtClean="0"/>
              <a:pPr/>
              <a:t>2020-11-30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668" y="2708921"/>
            <a:ext cx="604867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48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SMART</a:t>
            </a:r>
            <a:r>
              <a:rPr lang="ko-KR" altLang="en-US" sz="48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 </a:t>
            </a:r>
            <a:r>
              <a:rPr lang="en-US" altLang="ko-KR" sz="48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DOOR LOCK</a:t>
            </a:r>
            <a:endParaRPr lang="ko-KR" altLang="en-US" sz="4800" b="1" spc="-15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6137" y="4293096"/>
            <a:ext cx="100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고예림</a:t>
            </a:r>
            <a:endParaRPr lang="en-US" altLang="ko-KR" sz="1600" b="1" dirty="0">
              <a:solidFill>
                <a:schemeClr val="bg1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구은주</a:t>
            </a:r>
            <a:endParaRPr lang="en-US" altLang="ko-KR" sz="1600" b="1" dirty="0">
              <a:solidFill>
                <a:schemeClr val="bg1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서유진</a:t>
            </a:r>
            <a:endParaRPr lang="en-US" altLang="ko-KR" sz="1600" b="1" dirty="0">
              <a:solidFill>
                <a:schemeClr val="bg1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윤정희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07769" y="2276873"/>
            <a:ext cx="425647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400" b="1" dirty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ko-KR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03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H / W</a:t>
            </a:r>
            <a:endParaRPr lang="ko-KR" altLang="en-US" b="1" dirty="0">
              <a:solidFill>
                <a:schemeClr val="bg1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1703AFAD-E664-49B1-BC58-E4081CA76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293" y="953827"/>
            <a:ext cx="1409665" cy="14096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5F76D9-94CC-4DA9-AE4A-92880BAD3754}"/>
              </a:ext>
            </a:extLst>
          </p:cNvPr>
          <p:cNvSpPr txBox="1"/>
          <p:nvPr/>
        </p:nvSpPr>
        <p:spPr>
          <a:xfrm>
            <a:off x="3375695" y="2290680"/>
            <a:ext cx="2000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카메라 모듈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5CA6EDCB-EC6B-4703-9894-873CD1D2F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pic>
        <p:nvPicPr>
          <p:cNvPr id="1025" name="_x346909736">
            <a:extLst>
              <a:ext uri="{FF2B5EF4-FFF2-40B4-BE49-F238E27FC236}">
                <a16:creationId xmlns:a16="http://schemas.microsoft.com/office/drawing/2014/main" id="{31DA161B-10FB-40F0-94D6-04D7356D40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5"/>
          <a:stretch/>
        </p:blipFill>
        <p:spPr bwMode="auto">
          <a:xfrm>
            <a:off x="6096001" y="1423873"/>
            <a:ext cx="3309649" cy="353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31569B-25C6-4972-974D-9241ECA9EFA2}"/>
              </a:ext>
            </a:extLst>
          </p:cNvPr>
          <p:cNvSpPr txBox="1"/>
          <p:nvPr/>
        </p:nvSpPr>
        <p:spPr>
          <a:xfrm>
            <a:off x="5640710" y="420392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라즈베리파이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878ED6-7202-42F1-82AD-CFD87EEACC06}"/>
              </a:ext>
            </a:extLst>
          </p:cNvPr>
          <p:cNvSpPr txBox="1"/>
          <p:nvPr/>
        </p:nvSpPr>
        <p:spPr>
          <a:xfrm>
            <a:off x="8872753" y="3140969"/>
            <a:ext cx="1324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Pir </a:t>
            </a:r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센서</a:t>
            </a:r>
          </a:p>
        </p:txBody>
      </p:sp>
      <p:cxnSp>
        <p:nvCxnSpPr>
          <p:cNvPr id="20" name="연결선: 꺾임 19">
            <a:extLst>
              <a:ext uri="{FF2B5EF4-FFF2-40B4-BE49-F238E27FC236}">
                <a16:creationId xmlns:a16="http://schemas.microsoft.com/office/drawing/2014/main" id="{FBAFAFBF-F32A-40CB-8F5F-51527B25CE8A}"/>
              </a:ext>
            </a:extLst>
          </p:cNvPr>
          <p:cNvCxnSpPr>
            <a:cxnSpLocks/>
            <a:stCxn id="13" idx="3"/>
            <a:endCxn id="1025" idx="1"/>
          </p:cNvCxnSpPr>
          <p:nvPr/>
        </p:nvCxnSpPr>
        <p:spPr>
          <a:xfrm>
            <a:off x="5124958" y="1658659"/>
            <a:ext cx="971043" cy="1533868"/>
          </a:xfrm>
          <a:prstGeom prst="bentConnector3">
            <a:avLst>
              <a:gd name="adj1" fmla="val 50000"/>
            </a:avLst>
          </a:prstGeom>
          <a:ln w="19050"/>
          <a:effectLst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4" name="그림 3">
            <a:extLst>
              <a:ext uri="{FF2B5EF4-FFF2-40B4-BE49-F238E27FC236}">
                <a16:creationId xmlns:a16="http://schemas.microsoft.com/office/drawing/2014/main" id="{9AC9CCFC-7EF2-41E7-83A8-AA29ED6821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303" y="3388940"/>
            <a:ext cx="1267002" cy="28483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F8FF92-88DB-41AE-B6A0-8C6C96FAB186}"/>
              </a:ext>
            </a:extLst>
          </p:cNvPr>
          <p:cNvSpPr txBox="1"/>
          <p:nvPr/>
        </p:nvSpPr>
        <p:spPr>
          <a:xfrm>
            <a:off x="2567608" y="5703640"/>
            <a:ext cx="112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도어락</a:t>
            </a:r>
          </a:p>
        </p:txBody>
      </p: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53FD129F-6262-4348-849F-B99F67733186}"/>
              </a:ext>
            </a:extLst>
          </p:cNvPr>
          <p:cNvCxnSpPr>
            <a:cxnSpLocks/>
          </p:cNvCxnSpPr>
          <p:nvPr/>
        </p:nvCxnSpPr>
        <p:spPr>
          <a:xfrm flipV="1">
            <a:off x="4295800" y="3824547"/>
            <a:ext cx="1800200" cy="913780"/>
          </a:xfrm>
          <a:prstGeom prst="bentConnector3">
            <a:avLst>
              <a:gd name="adj1" fmla="val 50000"/>
            </a:avLst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46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작동방식</a:t>
            </a:r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03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9978D3-7606-488B-B01A-64A7552256D3}"/>
              </a:ext>
            </a:extLst>
          </p:cNvPr>
          <p:cNvSpPr txBox="1"/>
          <p:nvPr/>
        </p:nvSpPr>
        <p:spPr>
          <a:xfrm>
            <a:off x="2137516" y="1268760"/>
            <a:ext cx="218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[ </a:t>
            </a:r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사용자 등록 </a:t>
            </a:r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BEBB5A-C0C1-4714-9487-E4CCD24C7CA4}"/>
              </a:ext>
            </a:extLst>
          </p:cNvPr>
          <p:cNvSpPr txBox="1"/>
          <p:nvPr/>
        </p:nvSpPr>
        <p:spPr>
          <a:xfrm>
            <a:off x="2137517" y="3925506"/>
            <a:ext cx="3735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[ </a:t>
            </a:r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도어락 잠금 해제 </a:t>
            </a:r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3DDA78-A78A-4F3B-AC4D-FC9432857175}"/>
              </a:ext>
            </a:extLst>
          </p:cNvPr>
          <p:cNvSpPr txBox="1"/>
          <p:nvPr/>
        </p:nvSpPr>
        <p:spPr>
          <a:xfrm>
            <a:off x="2389181" y="2055333"/>
            <a:ext cx="1193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라즈베리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카메라 </a:t>
            </a:r>
            <a:r>
              <a:rPr lang="en-US" altLang="ko-KR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ON </a:t>
            </a:r>
            <a:endParaRPr lang="ko-KR" altLang="en-US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74F1CD-5441-406F-95F9-08B8BCF3D5B1}"/>
              </a:ext>
            </a:extLst>
          </p:cNvPr>
          <p:cNvSpPr txBox="1"/>
          <p:nvPr/>
        </p:nvSpPr>
        <p:spPr>
          <a:xfrm>
            <a:off x="4375503" y="2055333"/>
            <a:ext cx="1683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사용자 등록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코드 작동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D06654-E58C-46B1-B685-6008DD568FF2}"/>
              </a:ext>
            </a:extLst>
          </p:cNvPr>
          <p:cNvSpPr txBox="1"/>
          <p:nvPr/>
        </p:nvSpPr>
        <p:spPr>
          <a:xfrm>
            <a:off x="6384032" y="1916832"/>
            <a:ext cx="223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등록한 얼굴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라즈베리 파이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서버에 저장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8532E50-4E1E-4835-B26D-489947F7E96B}"/>
              </a:ext>
            </a:extLst>
          </p:cNvPr>
          <p:cNvSpPr txBox="1"/>
          <p:nvPr/>
        </p:nvSpPr>
        <p:spPr>
          <a:xfrm>
            <a:off x="8621045" y="2053297"/>
            <a:ext cx="166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사용자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등록 완료</a:t>
            </a:r>
          </a:p>
        </p:txBody>
      </p:sp>
      <p:sp>
        <p:nvSpPr>
          <p:cNvPr id="35" name="갈매기형 수장 31">
            <a:extLst>
              <a:ext uri="{FF2B5EF4-FFF2-40B4-BE49-F238E27FC236}">
                <a16:creationId xmlns:a16="http://schemas.microsoft.com/office/drawing/2014/main" id="{7883528B-4598-4614-95E9-DC0630D8810E}"/>
              </a:ext>
            </a:extLst>
          </p:cNvPr>
          <p:cNvSpPr/>
          <p:nvPr/>
        </p:nvSpPr>
        <p:spPr>
          <a:xfrm rot="10800000" flipH="1">
            <a:off x="3839988" y="2147666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9" name="갈매기형 수장 31">
            <a:extLst>
              <a:ext uri="{FF2B5EF4-FFF2-40B4-BE49-F238E27FC236}">
                <a16:creationId xmlns:a16="http://schemas.microsoft.com/office/drawing/2014/main" id="{42EAF9EC-50DF-4721-AA45-9AC8C223853B}"/>
              </a:ext>
            </a:extLst>
          </p:cNvPr>
          <p:cNvSpPr/>
          <p:nvPr/>
        </p:nvSpPr>
        <p:spPr>
          <a:xfrm rot="10800000" flipH="1">
            <a:off x="8040217" y="2147667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1" name="갈매기형 수장 31">
            <a:extLst>
              <a:ext uri="{FF2B5EF4-FFF2-40B4-BE49-F238E27FC236}">
                <a16:creationId xmlns:a16="http://schemas.microsoft.com/office/drawing/2014/main" id="{0228CBF5-74EE-4145-BF93-21B597C731FF}"/>
              </a:ext>
            </a:extLst>
          </p:cNvPr>
          <p:cNvSpPr/>
          <p:nvPr/>
        </p:nvSpPr>
        <p:spPr>
          <a:xfrm rot="10800000" flipH="1">
            <a:off x="5879468" y="2147667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B65DD4-8AF7-4422-9755-C00BB433BCD4}"/>
              </a:ext>
            </a:extLst>
          </p:cNvPr>
          <p:cNvSpPr txBox="1"/>
          <p:nvPr/>
        </p:nvSpPr>
        <p:spPr>
          <a:xfrm>
            <a:off x="2137517" y="4804411"/>
            <a:ext cx="1193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라즈베리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카메라 </a:t>
            </a:r>
            <a:r>
              <a:rPr lang="en-US" altLang="ko-KR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ON </a:t>
            </a:r>
            <a:endParaRPr lang="ko-KR" altLang="en-US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354A09-DDD2-46C4-8453-B2F9512CF022}"/>
              </a:ext>
            </a:extLst>
          </p:cNvPr>
          <p:cNvSpPr txBox="1"/>
          <p:nvPr/>
        </p:nvSpPr>
        <p:spPr>
          <a:xfrm>
            <a:off x="3758030" y="4814437"/>
            <a:ext cx="18338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/>
              </a:rPr>
              <a:t>사용자 인식 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dirty="0">
                <a:latin typeface="배달의민족 한나체 Air" panose="020B0600000101010101" pitchFamily="50" charset="-127"/>
                <a:ea typeface="배달의민족 한나체 Air"/>
              </a:rPr>
              <a:t>코드 작동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7FD6E1D-AE11-451C-8200-8CCC08C343E0}"/>
              </a:ext>
            </a:extLst>
          </p:cNvPr>
          <p:cNvSpPr txBox="1"/>
          <p:nvPr/>
        </p:nvSpPr>
        <p:spPr>
          <a:xfrm>
            <a:off x="5414213" y="4527411"/>
            <a:ext cx="3920605" cy="1210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얼굴인식 </a:t>
            </a:r>
            <a:endParaRPr lang="en-US" altLang="ko-KR" b="1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ko-KR" altLang="en-US" b="1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코드 작동</a:t>
            </a:r>
            <a:endParaRPr lang="en-US" altLang="ko-KR" b="1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r>
              <a:rPr lang="en-US" altLang="ko-KR" b="1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(Haar </a:t>
            </a:r>
          </a:p>
          <a:p>
            <a:r>
              <a:rPr lang="ko-KR" altLang="en-US" b="1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알고리즘 기반</a:t>
            </a:r>
            <a:r>
              <a:rPr lang="en-US" altLang="ko-KR" b="1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)</a:t>
            </a:r>
            <a:endParaRPr lang="ko-KR" altLang="en-US" b="1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20E099F-7977-49D3-96A6-6A55F628E422}"/>
              </a:ext>
            </a:extLst>
          </p:cNvPr>
          <p:cNvSpPr txBox="1"/>
          <p:nvPr/>
        </p:nvSpPr>
        <p:spPr>
          <a:xfrm>
            <a:off x="9086820" y="5404574"/>
            <a:ext cx="1442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도어락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algn="ctr"/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잠금 해제</a:t>
            </a:r>
          </a:p>
        </p:txBody>
      </p:sp>
      <p:sp>
        <p:nvSpPr>
          <p:cNvPr id="51" name="갈매기형 수장 31">
            <a:extLst>
              <a:ext uri="{FF2B5EF4-FFF2-40B4-BE49-F238E27FC236}">
                <a16:creationId xmlns:a16="http://schemas.microsoft.com/office/drawing/2014/main" id="{114D9D0C-BFCD-408F-B0BF-B897531CB546}"/>
              </a:ext>
            </a:extLst>
          </p:cNvPr>
          <p:cNvSpPr/>
          <p:nvPr/>
        </p:nvSpPr>
        <p:spPr>
          <a:xfrm rot="10800000" flipH="1">
            <a:off x="3397991" y="4896744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3" name="갈매기형 수장 31">
            <a:extLst>
              <a:ext uri="{FF2B5EF4-FFF2-40B4-BE49-F238E27FC236}">
                <a16:creationId xmlns:a16="http://schemas.microsoft.com/office/drawing/2014/main" id="{636E7140-370A-438B-B3F8-EB3FDC119360}"/>
              </a:ext>
            </a:extLst>
          </p:cNvPr>
          <p:cNvSpPr/>
          <p:nvPr/>
        </p:nvSpPr>
        <p:spPr>
          <a:xfrm rot="10800000" flipH="1">
            <a:off x="6861430" y="4896744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갈매기형 수장 31">
            <a:extLst>
              <a:ext uri="{FF2B5EF4-FFF2-40B4-BE49-F238E27FC236}">
                <a16:creationId xmlns:a16="http://schemas.microsoft.com/office/drawing/2014/main" id="{4033B3BA-4929-47FD-9D7B-120745D66177}"/>
              </a:ext>
            </a:extLst>
          </p:cNvPr>
          <p:cNvSpPr/>
          <p:nvPr/>
        </p:nvSpPr>
        <p:spPr>
          <a:xfrm rot="10800000" flipH="1">
            <a:off x="5054175" y="4896745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FC5E43-44C9-402F-91AA-7B73808B7A90}"/>
              </a:ext>
            </a:extLst>
          </p:cNvPr>
          <p:cNvSpPr txBox="1"/>
          <p:nvPr/>
        </p:nvSpPr>
        <p:spPr>
          <a:xfrm>
            <a:off x="9207136" y="4250548"/>
            <a:ext cx="11967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도어락 </a:t>
            </a:r>
            <a:endParaRPr lang="en-US" altLang="ko-KR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algn="ctr"/>
            <a:r>
              <a:rPr lang="ko-KR" altLang="en-US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잠금</a:t>
            </a:r>
          </a:p>
        </p:txBody>
      </p:sp>
      <p:sp>
        <p:nvSpPr>
          <p:cNvPr id="59" name="다이아몬드 58">
            <a:extLst>
              <a:ext uri="{FF2B5EF4-FFF2-40B4-BE49-F238E27FC236}">
                <a16:creationId xmlns:a16="http://schemas.microsoft.com/office/drawing/2014/main" id="{48CE9DD4-28A8-403A-8145-6C180EC0EE6F}"/>
              </a:ext>
            </a:extLst>
          </p:cNvPr>
          <p:cNvSpPr/>
          <p:nvPr/>
        </p:nvSpPr>
        <p:spPr>
          <a:xfrm>
            <a:off x="7251261" y="4380635"/>
            <a:ext cx="2080995" cy="1493878"/>
          </a:xfrm>
          <a:prstGeom prst="diamond">
            <a:avLst/>
          </a:prstGeom>
          <a:solidFill>
            <a:schemeClr val="tx2">
              <a:lumMod val="20000"/>
              <a:lumOff val="80000"/>
              <a:alpha val="7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등록된 사용자 인가</a:t>
            </a:r>
            <a:r>
              <a:rPr lang="en-US" altLang="ko-KR" dirty="0">
                <a:solidFill>
                  <a:schemeClr val="tx1"/>
                </a:solidFill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?</a:t>
            </a:r>
            <a:endParaRPr lang="ko-KR" altLang="en-US" dirty="0">
              <a:solidFill>
                <a:schemeClr val="tx1"/>
              </a:solidFill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A271CA-9D90-4F64-B13E-87652FA33A7A}"/>
              </a:ext>
            </a:extLst>
          </p:cNvPr>
          <p:cNvSpPr txBox="1"/>
          <p:nvPr/>
        </p:nvSpPr>
        <p:spPr>
          <a:xfrm>
            <a:off x="8914565" y="5958163"/>
            <a:ext cx="224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T</a:t>
            </a:r>
            <a:endParaRPr lang="ko-KR" altLang="en-US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1399FF6-890A-4443-ABC5-9DAB518320F5}"/>
              </a:ext>
            </a:extLst>
          </p:cNvPr>
          <p:cNvSpPr txBox="1"/>
          <p:nvPr/>
        </p:nvSpPr>
        <p:spPr>
          <a:xfrm>
            <a:off x="8924090" y="4004847"/>
            <a:ext cx="224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F</a:t>
            </a:r>
            <a:endParaRPr lang="ko-KR" altLang="en-US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64" name="갈매기형 수장 31">
            <a:extLst>
              <a:ext uri="{FF2B5EF4-FFF2-40B4-BE49-F238E27FC236}">
                <a16:creationId xmlns:a16="http://schemas.microsoft.com/office/drawing/2014/main" id="{C17BB40B-A504-40A6-89FC-EB13EB4E88A1}"/>
              </a:ext>
            </a:extLst>
          </p:cNvPr>
          <p:cNvSpPr/>
          <p:nvPr/>
        </p:nvSpPr>
        <p:spPr>
          <a:xfrm rot="10800000" flipH="1">
            <a:off x="9003542" y="4339681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갈매기형 수장 31">
            <a:extLst>
              <a:ext uri="{FF2B5EF4-FFF2-40B4-BE49-F238E27FC236}">
                <a16:creationId xmlns:a16="http://schemas.microsoft.com/office/drawing/2014/main" id="{DB9D7B78-3AED-4C75-950A-5218768415A7}"/>
              </a:ext>
            </a:extLst>
          </p:cNvPr>
          <p:cNvSpPr/>
          <p:nvPr/>
        </p:nvSpPr>
        <p:spPr>
          <a:xfrm rot="10800000" flipH="1">
            <a:off x="9003542" y="5496907"/>
            <a:ext cx="288541" cy="46166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4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3068960"/>
            <a:ext cx="864096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4151784" y="1052736"/>
            <a:ext cx="3858956" cy="385895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88088" y="27168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SMART</a:t>
            </a:r>
            <a:r>
              <a:rPr lang="ko-KR" altLang="en-US" sz="1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en-US" altLang="ko-KR" sz="1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DOOR</a:t>
            </a:r>
            <a:r>
              <a:rPr lang="ko-KR" altLang="en-US" sz="1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en-US" altLang="ko-KR" sz="1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LOCK</a:t>
            </a:r>
            <a:endParaRPr lang="ko-KR" altLang="en-US" sz="12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3792" y="2564904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THANK</a:t>
            </a:r>
          </a:p>
          <a:p>
            <a:pPr algn="ctr"/>
            <a:r>
              <a:rPr lang="en-US" altLang="ko-KR" sz="5400" b="1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YOU</a:t>
            </a:r>
            <a:endParaRPr lang="ko-KR" altLang="en-US" sz="5400" b="1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9956" y="5215913"/>
            <a:ext cx="864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고예림</a:t>
            </a:r>
            <a:endParaRPr lang="en-US" altLang="ko-KR" sz="1600" b="1" dirty="0">
              <a:solidFill>
                <a:schemeClr val="tx2">
                  <a:lumMod val="50000"/>
                </a:schemeClr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구은주</a:t>
            </a:r>
            <a:endParaRPr lang="en-US" altLang="ko-KR" sz="1600" b="1" dirty="0">
              <a:solidFill>
                <a:schemeClr val="tx2">
                  <a:lumMod val="50000"/>
                </a:schemeClr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서유진</a:t>
            </a:r>
            <a:endParaRPr lang="en-US" altLang="ko-KR" sz="1600" b="1" dirty="0">
              <a:solidFill>
                <a:schemeClr val="tx2">
                  <a:lumMod val="50000"/>
                </a:schemeClr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  <a:p>
            <a:pPr algn="ctr"/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윤정희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47528" y="548681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</a:rPr>
              <a:t>CONTENTS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52011" y="281356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동기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C93371A9-6387-4E39-861D-9F82D2089455}"/>
              </a:ext>
            </a:extLst>
          </p:cNvPr>
          <p:cNvGrpSpPr/>
          <p:nvPr/>
        </p:nvGrpSpPr>
        <p:grpSpPr>
          <a:xfrm>
            <a:off x="2984514" y="3284984"/>
            <a:ext cx="1656184" cy="2458972"/>
            <a:chOff x="1919536" y="3284984"/>
            <a:chExt cx="1656184" cy="2458972"/>
          </a:xfrm>
        </p:grpSpPr>
        <p:sp>
          <p:nvSpPr>
            <p:cNvPr id="18" name="직사각형 17"/>
            <p:cNvSpPr/>
            <p:nvPr/>
          </p:nvSpPr>
          <p:spPr>
            <a:xfrm>
              <a:off x="1919536" y="3284984"/>
              <a:ext cx="1656184" cy="2458972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19536" y="3429001"/>
              <a:ext cx="16561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제작 이유</a:t>
              </a:r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 </a:t>
              </a:r>
              <a:endParaRPr lang="ko-KR" altLang="en-US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D5427F5D-8827-47AE-98F9-A51D0354821C}"/>
              </a:ext>
            </a:extLst>
          </p:cNvPr>
          <p:cNvGrpSpPr/>
          <p:nvPr/>
        </p:nvGrpSpPr>
        <p:grpSpPr>
          <a:xfrm>
            <a:off x="5164806" y="3284983"/>
            <a:ext cx="1656184" cy="2458971"/>
            <a:chOff x="4079776" y="3284983"/>
            <a:chExt cx="1656184" cy="2458971"/>
          </a:xfrm>
        </p:grpSpPr>
        <p:sp>
          <p:nvSpPr>
            <p:cNvPr id="19" name="직사각형 18"/>
            <p:cNvSpPr/>
            <p:nvPr/>
          </p:nvSpPr>
          <p:spPr>
            <a:xfrm>
              <a:off x="4079776" y="3284983"/>
              <a:ext cx="1656184" cy="245897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79776" y="3429000"/>
              <a:ext cx="165618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도어락 기능</a:t>
              </a:r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 </a:t>
              </a:r>
              <a:endParaRPr lang="ko-KR" altLang="en-US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  <a:p>
              <a:endParaRPr lang="en-US" altLang="ko-KR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APP 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기능</a:t>
              </a:r>
              <a:endParaRPr lang="en-US" altLang="ko-KR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C5E210EC-FCAE-4494-A8FF-1A7EF3423FE9}"/>
              </a:ext>
            </a:extLst>
          </p:cNvPr>
          <p:cNvGrpSpPr/>
          <p:nvPr/>
        </p:nvGrpSpPr>
        <p:grpSpPr>
          <a:xfrm>
            <a:off x="7283117" y="3284983"/>
            <a:ext cx="1656184" cy="2458971"/>
            <a:chOff x="6168008" y="3284983"/>
            <a:chExt cx="1656184" cy="2458971"/>
          </a:xfrm>
        </p:grpSpPr>
        <p:sp>
          <p:nvSpPr>
            <p:cNvPr id="20" name="직사각형 19"/>
            <p:cNvSpPr/>
            <p:nvPr/>
          </p:nvSpPr>
          <p:spPr>
            <a:xfrm>
              <a:off x="6168008" y="3284983"/>
              <a:ext cx="1656184" cy="245897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68008" y="3400503"/>
              <a:ext cx="165618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S / W</a:t>
              </a:r>
            </a:p>
            <a:p>
              <a:pPr marL="285750" indent="-285750">
                <a:buFontTx/>
                <a:buChar char="-"/>
              </a:pPr>
              <a:endParaRPr lang="en-US" altLang="ko-KR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알고리즘</a:t>
              </a:r>
            </a:p>
            <a:p>
              <a:endParaRPr lang="en-US" altLang="ko-KR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 H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 </a:t>
              </a:r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/ W</a:t>
              </a:r>
            </a:p>
            <a:p>
              <a:pPr marL="285750" indent="-285750">
                <a:buFontTx/>
                <a:buChar char="-"/>
              </a:pPr>
              <a:endParaRPr lang="en-US" altLang="ko-KR" sz="1600" b="1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endParaRPr>
            </a:p>
            <a:p>
              <a:r>
                <a:rPr lang="en-US" altLang="ko-KR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-  </a:t>
              </a:r>
              <a:r>
                <a:rPr lang="ko-KR" altLang="en-US" sz="1600" b="1" spc="-150" dirty="0">
                  <a:latin typeface="배달의민족 한나체 Air" panose="020B0600000101010101" pitchFamily="50" charset="-127"/>
                  <a:ea typeface="배달의민족 한나체 Air" panose="020B0600000101010101" pitchFamily="50" charset="-127"/>
                </a:rPr>
                <a:t>작동방식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084596" y="281356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소개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82854" y="281356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구현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C9F31D-F71B-42D0-9A62-A307F4412A18}"/>
              </a:ext>
            </a:extLst>
          </p:cNvPr>
          <p:cNvSpPr txBox="1"/>
          <p:nvPr/>
        </p:nvSpPr>
        <p:spPr>
          <a:xfrm>
            <a:off x="2999122" y="1772817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5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01 </a:t>
            </a:r>
            <a:endParaRPr lang="ko-KR" altLang="en-US" sz="5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5EE3CB-F723-48FC-B39D-C94DCD270742}"/>
              </a:ext>
            </a:extLst>
          </p:cNvPr>
          <p:cNvSpPr txBox="1"/>
          <p:nvPr/>
        </p:nvSpPr>
        <p:spPr>
          <a:xfrm>
            <a:off x="5087354" y="1767597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5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02 </a:t>
            </a:r>
            <a:endParaRPr lang="ko-KR" altLang="en-US" sz="5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D6FF58-C254-40FB-87CA-980017500930}"/>
              </a:ext>
            </a:extLst>
          </p:cNvPr>
          <p:cNvSpPr txBox="1"/>
          <p:nvPr/>
        </p:nvSpPr>
        <p:spPr>
          <a:xfrm>
            <a:off x="7175586" y="1772817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5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03 </a:t>
            </a:r>
            <a:endParaRPr lang="ko-KR" altLang="en-US" sz="5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F28EDC36-DC65-4194-ABC7-25177746F328}"/>
              </a:ext>
            </a:extLst>
          </p:cNvPr>
          <p:cNvCxnSpPr>
            <a:cxnSpLocks/>
          </p:cNvCxnSpPr>
          <p:nvPr/>
        </p:nvCxnSpPr>
        <p:spPr>
          <a:xfrm flipV="1">
            <a:off x="5292008" y="2708920"/>
            <a:ext cx="1307514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8C063C6-44A0-4757-966F-00AC3FE224F3}"/>
              </a:ext>
            </a:extLst>
          </p:cNvPr>
          <p:cNvCxnSpPr>
            <a:cxnSpLocks/>
          </p:cNvCxnSpPr>
          <p:nvPr/>
        </p:nvCxnSpPr>
        <p:spPr>
          <a:xfrm flipV="1">
            <a:off x="7380240" y="2708920"/>
            <a:ext cx="1307514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48DC581E-E43B-45BA-8326-5D25B44B4F18}"/>
              </a:ext>
            </a:extLst>
          </p:cNvPr>
          <p:cNvCxnSpPr>
            <a:cxnSpLocks/>
          </p:cNvCxnSpPr>
          <p:nvPr/>
        </p:nvCxnSpPr>
        <p:spPr>
          <a:xfrm flipV="1">
            <a:off x="3123565" y="2708920"/>
            <a:ext cx="1307514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343472" y="620688"/>
            <a:ext cx="9505056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01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제작 이유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CD8FB-862F-40A5-B830-38A9A4B5213B}"/>
              </a:ext>
            </a:extLst>
          </p:cNvPr>
          <p:cNvSpPr txBox="1"/>
          <p:nvPr/>
        </p:nvSpPr>
        <p:spPr>
          <a:xfrm>
            <a:off x="3935760" y="1268761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b="1" spc="-150" dirty="0">
                <a:solidFill>
                  <a:schemeClr val="tx2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스마트 도어락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6BCC3-D42F-4235-A1C4-88C4845D247A}"/>
              </a:ext>
            </a:extLst>
          </p:cNvPr>
          <p:cNvSpPr txBox="1"/>
          <p:nvPr/>
        </p:nvSpPr>
        <p:spPr>
          <a:xfrm>
            <a:off x="4417652" y="2636913"/>
            <a:ext cx="55683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ko-KR" altLang="en-US" sz="2800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비밀번호 노출 위험 감소</a:t>
            </a: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ko-KR" altLang="en-US" sz="2800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버튼 도어락보다 나은 편리성</a:t>
            </a: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ko-KR" altLang="en-US" sz="2800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버튼 도어락보다 좋은 위생</a:t>
            </a: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marL="457200" indent="-45720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ko-KR" altLang="en-US" sz="2800" spc="-15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버튼 도어락보다 증가한 보안성</a:t>
            </a:r>
            <a:endParaRPr lang="en-US" altLang="ko-KR" sz="2800" spc="-15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E2CF64B-876E-4874-8195-AFFD6BAC6E19}"/>
              </a:ext>
            </a:extLst>
          </p:cNvPr>
          <p:cNvGrpSpPr/>
          <p:nvPr/>
        </p:nvGrpSpPr>
        <p:grpSpPr>
          <a:xfrm>
            <a:off x="2808905" y="4471"/>
            <a:ext cx="633287" cy="6858000"/>
            <a:chOff x="5076710" y="0"/>
            <a:chExt cx="633287" cy="6858000"/>
          </a:xfrm>
          <a:solidFill>
            <a:schemeClr val="tx2">
              <a:lumMod val="50000"/>
            </a:schemeClr>
          </a:solidFill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1CD8E7E5-AD05-4FD8-85CB-0EAA22EF015F}"/>
                </a:ext>
              </a:extLst>
            </p:cNvPr>
            <p:cNvSpPr/>
            <p:nvPr/>
          </p:nvSpPr>
          <p:spPr>
            <a:xfrm>
              <a:off x="5076710" y="0"/>
              <a:ext cx="216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72B4FE8A-6734-4279-B19C-F907909618D0}"/>
                </a:ext>
              </a:extLst>
            </p:cNvPr>
            <p:cNvSpPr/>
            <p:nvPr/>
          </p:nvSpPr>
          <p:spPr>
            <a:xfrm>
              <a:off x="5289594" y="0"/>
              <a:ext cx="420403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A27C68F0-6346-4BE5-8CEB-B7A811E039CC}"/>
              </a:ext>
            </a:extLst>
          </p:cNvPr>
          <p:cNvGrpSpPr/>
          <p:nvPr/>
        </p:nvGrpSpPr>
        <p:grpSpPr>
          <a:xfrm>
            <a:off x="2207568" y="2204865"/>
            <a:ext cx="1843386" cy="2799415"/>
            <a:chOff x="3699545" y="1402935"/>
            <a:chExt cx="2186129" cy="3081512"/>
          </a:xfrm>
        </p:grpSpPr>
        <p:sp>
          <p:nvSpPr>
            <p:cNvPr id="16" name="사각형: 둥근 모서리 15">
              <a:extLst>
                <a:ext uri="{FF2B5EF4-FFF2-40B4-BE49-F238E27FC236}">
                  <a16:creationId xmlns:a16="http://schemas.microsoft.com/office/drawing/2014/main" id="{21F92AF1-5407-4C4A-9AA8-134D21462548}"/>
                </a:ext>
              </a:extLst>
            </p:cNvPr>
            <p:cNvSpPr/>
            <p:nvPr/>
          </p:nvSpPr>
          <p:spPr>
            <a:xfrm>
              <a:off x="3699545" y="1402936"/>
              <a:ext cx="1838525" cy="3081511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extrusionH="635000" prstMaterial="plastic">
              <a:extrusionClr>
                <a:schemeClr val="bg1">
                  <a:lumMod val="6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사각형: 둥근 모서리 16">
              <a:extLst>
                <a:ext uri="{FF2B5EF4-FFF2-40B4-BE49-F238E27FC236}">
                  <a16:creationId xmlns:a16="http://schemas.microsoft.com/office/drawing/2014/main" id="{80C74469-F5E3-47BB-8CD2-BDD43BB82DFC}"/>
                </a:ext>
              </a:extLst>
            </p:cNvPr>
            <p:cNvSpPr/>
            <p:nvPr/>
          </p:nvSpPr>
          <p:spPr>
            <a:xfrm>
              <a:off x="4116707" y="1402935"/>
              <a:ext cx="1768967" cy="3081509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extrusionH="635000" prstMaterial="dkEdge">
              <a:extrusionClr>
                <a:schemeClr val="bg2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사각형: 둥근 모서리 17">
              <a:extLst>
                <a:ext uri="{FF2B5EF4-FFF2-40B4-BE49-F238E27FC236}">
                  <a16:creationId xmlns:a16="http://schemas.microsoft.com/office/drawing/2014/main" id="{D4CAE318-D5DB-4493-A42B-A811AAAD1A20}"/>
                </a:ext>
              </a:extLst>
            </p:cNvPr>
            <p:cNvSpPr/>
            <p:nvPr/>
          </p:nvSpPr>
          <p:spPr>
            <a:xfrm>
              <a:off x="4251425" y="1560031"/>
              <a:ext cx="1499529" cy="27673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1D7DF"/>
              </a:solidFill>
            </a:ln>
            <a:scene3d>
              <a:camera prst="orthographicFront"/>
              <a:lightRig rig="threePt" dir="t"/>
            </a:scene3d>
            <a:sp3d extrusionH="635000">
              <a:extrusionClr>
                <a:schemeClr val="bg2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9" name="그림 18">
            <a:extLst>
              <a:ext uri="{FF2B5EF4-FFF2-40B4-BE49-F238E27FC236}">
                <a16:creationId xmlns:a16="http://schemas.microsoft.com/office/drawing/2014/main" id="{C3E99F23-22AF-4598-8139-757D439526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278" y="2406418"/>
            <a:ext cx="371434" cy="46429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9DB4FCE6-69C7-46C4-8E91-05537DAC5F46}"/>
              </a:ext>
            </a:extLst>
          </p:cNvPr>
          <p:cNvSpPr/>
          <p:nvPr/>
        </p:nvSpPr>
        <p:spPr>
          <a:xfrm>
            <a:off x="2800832" y="3172283"/>
            <a:ext cx="1006467" cy="946530"/>
          </a:xfrm>
          <a:prstGeom prst="rect">
            <a:avLst/>
          </a:prstGeom>
          <a:noFill/>
          <a:ln w="38100">
            <a:solidFill>
              <a:srgbClr val="1839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02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도어락 기능</a:t>
            </a:r>
          </a:p>
        </p:txBody>
      </p:sp>
      <p:sp>
        <p:nvSpPr>
          <p:cNvPr id="5" name="모서리가 둥근 직사각형 17">
            <a:extLst>
              <a:ext uri="{FF2B5EF4-FFF2-40B4-BE49-F238E27FC236}">
                <a16:creationId xmlns:a16="http://schemas.microsoft.com/office/drawing/2014/main" id="{3016C0AD-09F9-4A19-93CB-640835CF23E1}"/>
              </a:ext>
            </a:extLst>
          </p:cNvPr>
          <p:cNvSpPr/>
          <p:nvPr/>
        </p:nvSpPr>
        <p:spPr>
          <a:xfrm>
            <a:off x="2788308" y="2020678"/>
            <a:ext cx="4714553" cy="64807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블루투스 앱 사용하여 잠금 해제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6" name="모서리가 둥근 직사각형 18">
            <a:extLst>
              <a:ext uri="{FF2B5EF4-FFF2-40B4-BE49-F238E27FC236}">
                <a16:creationId xmlns:a16="http://schemas.microsoft.com/office/drawing/2014/main" id="{0482C5DE-86E6-4176-9B93-7D75A2FDB365}"/>
              </a:ext>
            </a:extLst>
          </p:cNvPr>
          <p:cNvSpPr/>
          <p:nvPr/>
        </p:nvSpPr>
        <p:spPr>
          <a:xfrm>
            <a:off x="2770376" y="3221382"/>
            <a:ext cx="6579239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문밖에 사람 감지 시 사진촬영 후 메일로 전송</a:t>
            </a:r>
          </a:p>
        </p:txBody>
      </p:sp>
      <p:sp>
        <p:nvSpPr>
          <p:cNvPr id="17" name="모서리가 둥근 직사각형 18">
            <a:extLst>
              <a:ext uri="{FF2B5EF4-FFF2-40B4-BE49-F238E27FC236}">
                <a16:creationId xmlns:a16="http://schemas.microsoft.com/office/drawing/2014/main" id="{7274033D-F0A2-42F4-AD86-138F2AD2123F}"/>
              </a:ext>
            </a:extLst>
          </p:cNvPr>
          <p:cNvSpPr/>
          <p:nvPr/>
        </p:nvSpPr>
        <p:spPr>
          <a:xfrm>
            <a:off x="2758504" y="4422086"/>
            <a:ext cx="3193480" cy="64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얼굴인식 잠금 해제</a:t>
            </a:r>
          </a:p>
        </p:txBody>
      </p:sp>
    </p:spTree>
    <p:extLst>
      <p:ext uri="{BB962C8B-B14F-4D97-AF65-F5344CB8AC3E}">
        <p14:creationId xmlns:p14="http://schemas.microsoft.com/office/powerpoint/2010/main" val="307040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02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APP </a:t>
            </a:r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기능</a:t>
            </a:r>
          </a:p>
        </p:txBody>
      </p:sp>
      <p:sp>
        <p:nvSpPr>
          <p:cNvPr id="6" name="모서리가 둥근 직사각형 17">
            <a:extLst>
              <a:ext uri="{FF2B5EF4-FFF2-40B4-BE49-F238E27FC236}">
                <a16:creationId xmlns:a16="http://schemas.microsoft.com/office/drawing/2014/main" id="{5F56A88C-E1D0-4934-A9A3-BFA5656DA2EB}"/>
              </a:ext>
            </a:extLst>
          </p:cNvPr>
          <p:cNvSpPr/>
          <p:nvPr/>
        </p:nvSpPr>
        <p:spPr>
          <a:xfrm>
            <a:off x="6240016" y="3507923"/>
            <a:ext cx="3169553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블루투스 </a:t>
            </a:r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- </a:t>
            </a:r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페어링</a:t>
            </a:r>
          </a:p>
        </p:txBody>
      </p:sp>
      <p:sp>
        <p:nvSpPr>
          <p:cNvPr id="7" name="모서리가 둥근 직사각형 17">
            <a:extLst>
              <a:ext uri="{FF2B5EF4-FFF2-40B4-BE49-F238E27FC236}">
                <a16:creationId xmlns:a16="http://schemas.microsoft.com/office/drawing/2014/main" id="{619AC47C-FA9C-4CFD-BA17-96343832A9E1}"/>
              </a:ext>
            </a:extLst>
          </p:cNvPr>
          <p:cNvSpPr/>
          <p:nvPr/>
        </p:nvSpPr>
        <p:spPr>
          <a:xfrm>
            <a:off x="6240016" y="4368561"/>
            <a:ext cx="2177846" cy="64807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잠금 해제</a:t>
            </a:r>
          </a:p>
        </p:txBody>
      </p:sp>
      <p:sp>
        <p:nvSpPr>
          <p:cNvPr id="11" name="모서리가 둥근 직사각형 17">
            <a:extLst>
              <a:ext uri="{FF2B5EF4-FFF2-40B4-BE49-F238E27FC236}">
                <a16:creationId xmlns:a16="http://schemas.microsoft.com/office/drawing/2014/main" id="{0409B352-E17E-4EF6-A11F-8912E3AC63D6}"/>
              </a:ext>
            </a:extLst>
          </p:cNvPr>
          <p:cNvSpPr/>
          <p:nvPr/>
        </p:nvSpPr>
        <p:spPr>
          <a:xfrm>
            <a:off x="6240016" y="5229200"/>
            <a:ext cx="2453121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메일 </a:t>
            </a:r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url </a:t>
            </a:r>
            <a:r>
              <a:rPr lang="ko-KR" altLang="en-US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연결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F60E0AAB-786A-417E-BD24-D6D679904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672" y="1268761"/>
            <a:ext cx="2668238" cy="4831212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3B5A4BF-AA4F-407D-883E-E12C7334B5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9730" y="1263794"/>
            <a:ext cx="2668238" cy="483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02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APP </a:t>
            </a:r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기능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8E499D5A-45DA-413D-B5F2-A3D7332853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605" y="815601"/>
            <a:ext cx="2599713" cy="5621002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440733BB-0879-4EAC-BD92-9C0420B98A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876" y="816936"/>
            <a:ext cx="2599713" cy="5621002"/>
          </a:xfrm>
          <a:prstGeom prst="rect">
            <a:avLst/>
          </a:prstGeom>
        </p:spPr>
      </p:pic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D846A00-C7CD-4D11-8800-D081BEE3F9FF}"/>
              </a:ext>
            </a:extLst>
          </p:cNvPr>
          <p:cNvCxnSpPr/>
          <p:nvPr/>
        </p:nvCxnSpPr>
        <p:spPr>
          <a:xfrm>
            <a:off x="2495600" y="2132856"/>
            <a:ext cx="2304256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F900F33-3D84-4337-A004-C15B76F16C61}"/>
              </a:ext>
            </a:extLst>
          </p:cNvPr>
          <p:cNvSpPr/>
          <p:nvPr/>
        </p:nvSpPr>
        <p:spPr>
          <a:xfrm>
            <a:off x="2376329" y="2780928"/>
            <a:ext cx="2599713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감지된 날짜</a:t>
            </a:r>
            <a:r>
              <a:rPr lang="en-US" altLang="ko-KR" dirty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, </a:t>
            </a:r>
            <a:r>
              <a:rPr lang="ko-KR" altLang="en-US" dirty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시간</a:t>
            </a:r>
            <a:endParaRPr lang="en-US" altLang="ko-KR" dirty="0"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0244170-CDA9-4AE5-BDB9-7CE3418E6911}"/>
              </a:ext>
            </a:extLst>
          </p:cNvPr>
          <p:cNvSpPr/>
          <p:nvPr/>
        </p:nvSpPr>
        <p:spPr>
          <a:xfrm>
            <a:off x="6827912" y="2456892"/>
            <a:ext cx="2599713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촬영된 이미지 첨부</a:t>
            </a:r>
            <a:endParaRPr lang="en-US" altLang="ko-KR" dirty="0"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150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41013"/>
            <a:ext cx="8640960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실시간 컴퓨터 비전을 목적으로 한 프로그래밍 라이브러리</a:t>
            </a:r>
            <a:endParaRPr lang="en-US" altLang="ko-KR" dirty="0"/>
          </a:p>
          <a:p>
            <a:pPr algn="ctr"/>
            <a:endParaRPr lang="en-US" altLang="ko-KR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03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S / W</a:t>
            </a:r>
            <a:endParaRPr lang="ko-KR" altLang="en-US" b="1" dirty="0">
              <a:solidFill>
                <a:schemeClr val="bg1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55A51EE-2908-43E5-8562-CB199312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088" y="3140968"/>
            <a:ext cx="1283824" cy="12513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92FC4F9-25A5-446C-A7F3-D1A357B37AD6}"/>
              </a:ext>
            </a:extLst>
          </p:cNvPr>
          <p:cNvSpPr txBox="1"/>
          <p:nvPr/>
        </p:nvSpPr>
        <p:spPr>
          <a:xfrm>
            <a:off x="5447928" y="4335488"/>
            <a:ext cx="128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Python</a:t>
            </a:r>
            <a:endParaRPr lang="ko-KR" altLang="en-US" sz="2400" b="1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4C8C8C-35DA-4A2E-9C15-C5578A8B6DA8}"/>
              </a:ext>
            </a:extLst>
          </p:cNvPr>
          <p:cNvSpPr txBox="1"/>
          <p:nvPr/>
        </p:nvSpPr>
        <p:spPr>
          <a:xfrm>
            <a:off x="8832304" y="5448425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OpenCV</a:t>
            </a:r>
            <a:endParaRPr lang="ko-KR" altLang="en-US" sz="2400" b="1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26ADBAD-C73C-419F-9752-780FD92979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81"/>
          <a:stretch/>
        </p:blipFill>
        <p:spPr>
          <a:xfrm>
            <a:off x="3050684" y="4058132"/>
            <a:ext cx="1592367" cy="15728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D566FDC6-CFA1-404D-B8F9-BB524BA0C0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62" t="-1" r="10692" b="34477"/>
          <a:stretch/>
        </p:blipFill>
        <p:spPr>
          <a:xfrm>
            <a:off x="5102682" y="1338917"/>
            <a:ext cx="2073438" cy="1029598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54CD6347-8A39-409C-A4FD-57842AE71DA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95"/>
          <a:stretch/>
        </p:blipFill>
        <p:spPr>
          <a:xfrm>
            <a:off x="7320136" y="4199633"/>
            <a:ext cx="1440160" cy="139252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8DA53D-BC3A-46EC-B12E-AC24EFA99928}"/>
              </a:ext>
            </a:extLst>
          </p:cNvPr>
          <p:cNvSpPr txBox="1"/>
          <p:nvPr/>
        </p:nvSpPr>
        <p:spPr>
          <a:xfrm>
            <a:off x="1993610" y="5448425"/>
            <a:ext cx="1818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MIT APP INVENTOR</a:t>
            </a:r>
            <a:endParaRPr lang="ko-KR" altLang="en-US" sz="2400" b="1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033053FD-F447-40A5-B798-F095F838749D}"/>
              </a:ext>
            </a:extLst>
          </p:cNvPr>
          <p:cNvCxnSpPr>
            <a:cxnSpLocks/>
          </p:cNvCxnSpPr>
          <p:nvPr/>
        </p:nvCxnSpPr>
        <p:spPr>
          <a:xfrm>
            <a:off x="6096000" y="2348880"/>
            <a:ext cx="0" cy="7200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06D2EEE6-7D94-4363-8351-038B8772893E}"/>
              </a:ext>
            </a:extLst>
          </p:cNvPr>
          <p:cNvCxnSpPr>
            <a:cxnSpLocks/>
          </p:cNvCxnSpPr>
          <p:nvPr/>
        </p:nvCxnSpPr>
        <p:spPr>
          <a:xfrm flipV="1">
            <a:off x="4799856" y="4025733"/>
            <a:ext cx="639438" cy="3923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9160C5F2-4AC7-406D-A3AA-3D09D152FD8E}"/>
              </a:ext>
            </a:extLst>
          </p:cNvPr>
          <p:cNvCxnSpPr>
            <a:cxnSpLocks/>
          </p:cNvCxnSpPr>
          <p:nvPr/>
        </p:nvCxnSpPr>
        <p:spPr>
          <a:xfrm>
            <a:off x="6729278" y="4019001"/>
            <a:ext cx="599492" cy="3990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2006C3C-0F69-406D-8BFC-3BBFC853B962}"/>
              </a:ext>
            </a:extLst>
          </p:cNvPr>
          <p:cNvSpPr txBox="1"/>
          <p:nvPr/>
        </p:nvSpPr>
        <p:spPr>
          <a:xfrm>
            <a:off x="6816080" y="2138640"/>
            <a:ext cx="207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RaspbianOS</a:t>
            </a:r>
            <a:endParaRPr lang="ko-KR" altLang="en-US" sz="2400" b="1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54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실시간 컴퓨터 비전을 목적으로 한 프로그래밍 라이브러리</a:t>
            </a:r>
            <a:endParaRPr lang="en-US" altLang="ko-KR" dirty="0"/>
          </a:p>
          <a:p>
            <a:pPr algn="ctr"/>
            <a:endParaRPr lang="en-US" altLang="ko-KR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03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알고리즘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E79799-438A-4921-B7F8-6CAD0A85E52A}"/>
              </a:ext>
            </a:extLst>
          </p:cNvPr>
          <p:cNvSpPr txBox="1"/>
          <p:nvPr/>
        </p:nvSpPr>
        <p:spPr>
          <a:xfrm>
            <a:off x="3804324" y="1948770"/>
            <a:ext cx="5295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머신러닝 기반 오브젝트 검출 알고리즘</a:t>
            </a:r>
            <a:endParaRPr lang="en-US" altLang="ko-KR" sz="20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8A8E14-B2CF-4C31-9984-51DCDC04A42A}"/>
              </a:ext>
            </a:extLst>
          </p:cNvPr>
          <p:cNvSpPr txBox="1"/>
          <p:nvPr/>
        </p:nvSpPr>
        <p:spPr>
          <a:xfrm>
            <a:off x="2220424" y="2791659"/>
            <a:ext cx="7702021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altLang="ko-KR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Haar feature</a:t>
            </a:r>
          </a:p>
          <a:p>
            <a:pPr fontAlgn="base"/>
            <a:r>
              <a:rPr lang="ko-KR" altLang="en-US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영상</a:t>
            </a:r>
            <a:r>
              <a:rPr lang="en-US" altLang="ko-KR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/</a:t>
            </a:r>
            <a:r>
              <a:rPr lang="ko-KR" altLang="en-US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이미지를 여러 영역으로 나눈 뒤 각 영역과 영역 사이의 밝기 차이를 통하여 물체의 특징을 얻어내는 방법</a:t>
            </a:r>
            <a:endParaRPr lang="en-US" altLang="ko-KR" sz="240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fontAlgn="base"/>
            <a:r>
              <a:rPr lang="ko-KR" altLang="en-US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직사각형 영역으로 구성되어 픽셀을 직접 사용할 때보다 동작 속도 빠름</a:t>
            </a:r>
            <a:endParaRPr lang="en-US" altLang="ko-KR" sz="240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fontAlgn="base"/>
            <a:endParaRPr lang="en-US" altLang="ko-KR" sz="240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  <a:p>
            <a:pPr fontAlgn="base"/>
            <a:r>
              <a:rPr lang="ko-KR" altLang="en-US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이 </a:t>
            </a:r>
            <a:r>
              <a:rPr lang="en-US" altLang="ko-KR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feature</a:t>
            </a:r>
            <a:r>
              <a:rPr lang="ko-KR" altLang="en-US" sz="2400" dirty="0">
                <a:latin typeface="배달의민족 한나체 Air" panose="020B0600000101010101" pitchFamily="50" charset="-127"/>
                <a:ea typeface="배달의민족 한나체 Air" panose="020B0600000101010101" pitchFamily="50" charset="-127"/>
              </a:rPr>
              <a:t>을 기반으로 비디오 또는 이미지에서 오브젝트를 검출하기 위해 사용하는 알고리즘</a:t>
            </a:r>
            <a:endParaRPr lang="en-US" altLang="ko-KR" sz="2400" dirty="0">
              <a:latin typeface="배달의민족 한나체 Air" panose="020B0600000101010101" pitchFamily="50" charset="-127"/>
              <a:ea typeface="배달의민족 한나체 Air" panose="020B0600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D3B4B1-A205-4637-AC66-B708AB2222C9}"/>
              </a:ext>
            </a:extLst>
          </p:cNvPr>
          <p:cNvSpPr txBox="1"/>
          <p:nvPr/>
        </p:nvSpPr>
        <p:spPr>
          <a:xfrm>
            <a:off x="4766134" y="1372710"/>
            <a:ext cx="26597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tx2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HaarCasCade</a:t>
            </a:r>
            <a:endParaRPr lang="ko-KR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06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75520" y="620688"/>
            <a:ext cx="8640960" cy="59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5591944" y="74100"/>
            <a:ext cx="936104" cy="93610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19936" y="479096"/>
            <a:ext cx="10801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/>
              </a:rPr>
              <a:t>03</a:t>
            </a:r>
            <a:endParaRPr lang="ko-KR" altLang="en-US" sz="2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8048" y="2716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rPr>
              <a:t>알고리즘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81AB715-E2A7-41B3-8DC5-360F6ECA1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487208"/>
            <a:ext cx="8209125" cy="489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04EBED-5C75-410A-A887-D0ED82D20B47}"/>
              </a:ext>
            </a:extLst>
          </p:cNvPr>
          <p:cNvSpPr txBox="1"/>
          <p:nvPr/>
        </p:nvSpPr>
        <p:spPr>
          <a:xfrm>
            <a:off x="5879976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인식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A5CA89-8415-496E-ABDE-10E6506D5FA8}"/>
              </a:ext>
            </a:extLst>
          </p:cNvPr>
          <p:cNvSpPr txBox="1"/>
          <p:nvPr/>
        </p:nvSpPr>
        <p:spPr>
          <a:xfrm>
            <a:off x="2927648" y="3239688"/>
            <a:ext cx="143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데이터 수집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DE63DF-A9A0-4677-9913-961EC02FBBF7}"/>
              </a:ext>
            </a:extLst>
          </p:cNvPr>
          <p:cNvSpPr txBox="1"/>
          <p:nvPr/>
        </p:nvSpPr>
        <p:spPr>
          <a:xfrm>
            <a:off x="6384032" y="364037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모델 학습</a:t>
            </a:r>
          </a:p>
        </p:txBody>
      </p:sp>
    </p:spTree>
    <p:extLst>
      <p:ext uri="{BB962C8B-B14F-4D97-AF65-F5344CB8AC3E}">
        <p14:creationId xmlns:p14="http://schemas.microsoft.com/office/powerpoint/2010/main" val="204153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70CB5D1FA465E844A7EA1BFA10ECB732" ma:contentTypeVersion="2" ma:contentTypeDescription="새 문서를 만듭니다." ma:contentTypeScope="" ma:versionID="11a622bd8f8b840a314bbae50fd82296">
  <xsd:schema xmlns:xsd="http://www.w3.org/2001/XMLSchema" xmlns:xs="http://www.w3.org/2001/XMLSchema" xmlns:p="http://schemas.microsoft.com/office/2006/metadata/properties" xmlns:ns3="4016c073-d079-4818-b5e1-e06da2ef3a83" targetNamespace="http://schemas.microsoft.com/office/2006/metadata/properties" ma:root="true" ma:fieldsID="51faec1673fb3f98b61ce812d8e89097" ns3:_="">
    <xsd:import namespace="4016c073-d079-4818-b5e1-e06da2ef3a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16c073-d079-4818-b5e1-e06da2ef3a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80ED5-5627-4632-AD78-6457CAC98785}">
  <ds:schemaRefs>
    <ds:schemaRef ds:uri="4016c073-d079-4818-b5e1-e06da2ef3a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546B676-CF11-4696-8044-85CCE99D86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CB674E-4D84-49AD-813C-57242A59A018}">
  <ds:schemaRefs>
    <ds:schemaRef ds:uri="4016c073-d079-4818-b5e1-e06da2ef3a8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와이드스크린</PresentationFormat>
  <Paragraphs>129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맑은 고딕</vt:lpstr>
      <vt:lpstr>배달의민족 도현</vt:lpstr>
      <vt:lpstr>배달의민족 한나는 열한살</vt:lpstr>
      <vt:lpstr>배달의민족 한나체 Air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minhee park</dc:creator>
  <cp:lastModifiedBy>구 은주</cp:lastModifiedBy>
  <cp:revision>5</cp:revision>
  <dcterms:created xsi:type="dcterms:W3CDTF">2016-11-03T20:47:04Z</dcterms:created>
  <dcterms:modified xsi:type="dcterms:W3CDTF">2020-11-30T03:18:52Z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0x01010070CB5D1FA465E844A7EA1BFA10ECB732</vt:lpwstr>
  </property>
</Properties>
</file>