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87" r:id="rId4"/>
    <p:sldId id="288" r:id="rId5"/>
    <p:sldId id="296" r:id="rId6"/>
    <p:sldId id="292" r:id="rId7"/>
    <p:sldId id="294" r:id="rId8"/>
    <p:sldId id="293" r:id="rId9"/>
    <p:sldId id="299" r:id="rId10"/>
    <p:sldId id="300" r:id="rId11"/>
    <p:sldId id="301" r:id="rId12"/>
    <p:sldId id="289" r:id="rId13"/>
    <p:sldId id="291" r:id="rId14"/>
    <p:sldId id="290" r:id="rId15"/>
    <p:sldId id="25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962"/>
    <a:srgbClr val="10253F"/>
    <a:srgbClr val="D1D7DF"/>
    <a:srgbClr val="FFFFFF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0867" autoAdjust="0"/>
  </p:normalViewPr>
  <p:slideViewPr>
    <p:cSldViewPr>
      <p:cViewPr varScale="1">
        <p:scale>
          <a:sx n="78" d="100"/>
          <a:sy n="78" d="100"/>
        </p:scale>
        <p:origin x="91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1C21-3757-4199-83DE-22960358A2A5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E647-5A0F-41E6-A0EF-B58D8C1C6C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38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4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6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155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3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93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586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OS,</a:t>
            </a:r>
            <a:r>
              <a:rPr lang="ko-KR" altLang="en-US" dirty="0"/>
              <a:t> 사용언어</a:t>
            </a:r>
            <a:r>
              <a:rPr lang="en-US" altLang="ko-KR" dirty="0"/>
              <a:t>, </a:t>
            </a:r>
            <a:r>
              <a:rPr lang="ko-KR" altLang="en-US" dirty="0"/>
              <a:t>라이브러리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562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https://webnautes.tistory.com/1352   </a:t>
            </a:r>
            <a:r>
              <a:rPr lang="ko-KR" altLang="en-US" dirty="0"/>
              <a:t>하르설명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http://www.gisdeveloper.co.kr/?p=7208    </a:t>
            </a:r>
            <a:r>
              <a:rPr lang="ko-KR" altLang="en-US" dirty="0"/>
              <a:t>하르설명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869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https://jayharvey.tistory.com/4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80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https://jayharvey.tistory.com/4     </a:t>
            </a:r>
            <a:r>
              <a:rPr lang="ko-KR" altLang="en-US" dirty="0"/>
              <a:t>코드설명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84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/>
              <a:pPr/>
              <a:t>2020-11-13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68" y="2708921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spc="-15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SMART</a:t>
            </a:r>
            <a:r>
              <a:rPr lang="ko-KR" altLang="en-US" sz="4800" b="1" spc="-15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4800" b="1" spc="-15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DOOR LOCK</a:t>
            </a:r>
            <a:endParaRPr lang="ko-KR" altLang="en-US" sz="4800" b="1" spc="-15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9962" y="4293096"/>
            <a:ext cx="752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고예림</a:t>
            </a:r>
            <a:endParaRPr lang="en-US" altLang="ko-KR" sz="1600" b="1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구은주</a:t>
            </a:r>
            <a:endParaRPr lang="en-US" altLang="ko-KR" sz="1600" b="1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서유진</a:t>
            </a:r>
            <a:endParaRPr lang="en-US" altLang="ko-KR" sz="1600" b="1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윤정희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7769" y="2276873"/>
            <a:ext cx="42564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소스코드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7C6D010-848C-4708-AE6B-EAF4997F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838594"/>
            <a:ext cx="7920880" cy="5712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9A1AC0-F9C9-4588-920F-2AC4CF0C292E}"/>
              </a:ext>
            </a:extLst>
          </p:cNvPr>
          <p:cNvSpPr txBox="1"/>
          <p:nvPr/>
        </p:nvSpPr>
        <p:spPr>
          <a:xfrm>
            <a:off x="6168008" y="908940"/>
            <a:ext cx="3798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모델 트레이닝 시키기 </a:t>
            </a:r>
            <a:r>
              <a:rPr lang="en-US" altLang="ko-KR" sz="2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(Trainer </a:t>
            </a:r>
            <a:r>
              <a:rPr lang="ko-KR" altLang="en-US" sz="2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단계</a:t>
            </a:r>
            <a:r>
              <a:rPr lang="en-US" altLang="ko-KR" sz="2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)</a:t>
            </a:r>
            <a:endParaRPr lang="ko-KR" altLang="en-US" sz="2000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583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소스코드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F6B2AE-3FB7-4FB9-84CD-5BF76DA8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31" y="873958"/>
            <a:ext cx="7412138" cy="56638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C48B5A-EE59-4A0C-B42F-795B5C3804FD}"/>
              </a:ext>
            </a:extLst>
          </p:cNvPr>
          <p:cNvSpPr txBox="1"/>
          <p:nvPr/>
        </p:nvSpPr>
        <p:spPr>
          <a:xfrm>
            <a:off x="6744072" y="940658"/>
            <a:ext cx="3006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얼굴 인식하기 </a:t>
            </a:r>
            <a:r>
              <a:rPr lang="en-US" altLang="ko-KR" sz="2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(Recognizer) while </a:t>
            </a:r>
            <a:r>
              <a:rPr lang="ko-KR" altLang="en-US" sz="2000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문</a:t>
            </a:r>
          </a:p>
        </p:txBody>
      </p:sp>
    </p:spTree>
    <p:extLst>
      <p:ext uri="{BB962C8B-B14F-4D97-AF65-F5344CB8AC3E}">
        <p14:creationId xmlns:p14="http://schemas.microsoft.com/office/powerpoint/2010/main" val="174168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H / W</a:t>
            </a:r>
            <a:endParaRPr lang="ko-KR" altLang="en-US" b="1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703AFAD-E664-49B1-BC58-E4081CA76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93" y="953827"/>
            <a:ext cx="1409665" cy="1409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F76D9-94CC-4DA9-AE4A-92880BAD3754}"/>
              </a:ext>
            </a:extLst>
          </p:cNvPr>
          <p:cNvSpPr txBox="1"/>
          <p:nvPr/>
        </p:nvSpPr>
        <p:spPr>
          <a:xfrm>
            <a:off x="3575720" y="22906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카메라 모듈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CA6EDCB-EC6B-4703-9894-873CD1D2F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025" name="_x346909736">
            <a:extLst>
              <a:ext uri="{FF2B5EF4-FFF2-40B4-BE49-F238E27FC236}">
                <a16:creationId xmlns:a16="http://schemas.microsoft.com/office/drawing/2014/main" id="{31DA161B-10FB-40F0-94D6-04D7356D4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"/>
          <a:stretch/>
        </p:blipFill>
        <p:spPr bwMode="auto">
          <a:xfrm>
            <a:off x="6096001" y="1423873"/>
            <a:ext cx="3309649" cy="35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1569B-25C6-4972-974D-9241ECA9EFA2}"/>
              </a:ext>
            </a:extLst>
          </p:cNvPr>
          <p:cNvSpPr txBox="1"/>
          <p:nvPr/>
        </p:nvSpPr>
        <p:spPr>
          <a:xfrm>
            <a:off x="5735960" y="420392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라즈베리파이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878ED6-7202-42F1-82AD-CFD87EEACC06}"/>
              </a:ext>
            </a:extLst>
          </p:cNvPr>
          <p:cNvSpPr txBox="1"/>
          <p:nvPr/>
        </p:nvSpPr>
        <p:spPr>
          <a:xfrm>
            <a:off x="8872753" y="3140969"/>
            <a:ext cx="132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Pir </a:t>
            </a:r>
            <a:r>
              <a:rPr lang="ko-KR" altLang="en-US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센서</a:t>
            </a:r>
          </a:p>
        </p:txBody>
      </p: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FBAFAFBF-F32A-40CB-8F5F-51527B25CE8A}"/>
              </a:ext>
            </a:extLst>
          </p:cNvPr>
          <p:cNvCxnSpPr>
            <a:cxnSpLocks/>
            <a:stCxn id="13" idx="3"/>
            <a:endCxn id="1025" idx="1"/>
          </p:cNvCxnSpPr>
          <p:nvPr/>
        </p:nvCxnSpPr>
        <p:spPr>
          <a:xfrm>
            <a:off x="5124958" y="1658659"/>
            <a:ext cx="971043" cy="1533868"/>
          </a:xfrm>
          <a:prstGeom prst="bentConnector3">
            <a:avLst>
              <a:gd name="adj1" fmla="val 50000"/>
            </a:avLst>
          </a:prstGeom>
          <a:ln w="1905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9AC9CCFC-7EF2-41E7-83A8-AA29ED682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303" y="3388940"/>
            <a:ext cx="1267002" cy="2848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F8FF92-88DB-41AE-B6A0-8C6C96FAB186}"/>
              </a:ext>
            </a:extLst>
          </p:cNvPr>
          <p:cNvSpPr txBox="1"/>
          <p:nvPr/>
        </p:nvSpPr>
        <p:spPr>
          <a:xfrm>
            <a:off x="2567608" y="5703640"/>
            <a:ext cx="112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도어락</a:t>
            </a: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53FD129F-6262-4348-849F-B99F67733186}"/>
              </a:ext>
            </a:extLst>
          </p:cNvPr>
          <p:cNvCxnSpPr>
            <a:cxnSpLocks/>
          </p:cNvCxnSpPr>
          <p:nvPr/>
        </p:nvCxnSpPr>
        <p:spPr>
          <a:xfrm flipV="1">
            <a:off x="4295800" y="3824547"/>
            <a:ext cx="1800200" cy="91378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6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작동방식</a:t>
            </a:r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9978D3-7606-488B-B01A-64A7552256D3}"/>
              </a:ext>
            </a:extLst>
          </p:cNvPr>
          <p:cNvSpPr txBox="1"/>
          <p:nvPr/>
        </p:nvSpPr>
        <p:spPr>
          <a:xfrm>
            <a:off x="2137516" y="1268760"/>
            <a:ext cx="218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[ </a:t>
            </a:r>
            <a:r>
              <a:rPr lang="ko-KR" altLang="en-US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사용자 등록 </a:t>
            </a:r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BEBB5A-C0C1-4714-9487-E4CCD24C7CA4}"/>
              </a:ext>
            </a:extLst>
          </p:cNvPr>
          <p:cNvSpPr txBox="1"/>
          <p:nvPr/>
        </p:nvSpPr>
        <p:spPr>
          <a:xfrm>
            <a:off x="2137517" y="3925506"/>
            <a:ext cx="277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[ </a:t>
            </a:r>
            <a:r>
              <a:rPr lang="ko-KR" altLang="en-US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도어락 잠금 해제 </a:t>
            </a:r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3DDA78-A78A-4F3B-AC4D-FC9432857175}"/>
              </a:ext>
            </a:extLst>
          </p:cNvPr>
          <p:cNvSpPr txBox="1"/>
          <p:nvPr/>
        </p:nvSpPr>
        <p:spPr>
          <a:xfrm>
            <a:off x="2389181" y="2055333"/>
            <a:ext cx="119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라즈베리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카메라 </a:t>
            </a:r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ON </a:t>
            </a:r>
            <a:endParaRPr lang="ko-KR" altLang="en-US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74F1CD-5441-406F-95F9-08B8BCF3D5B1}"/>
              </a:ext>
            </a:extLst>
          </p:cNvPr>
          <p:cNvSpPr txBox="1"/>
          <p:nvPr/>
        </p:nvSpPr>
        <p:spPr>
          <a:xfrm>
            <a:off x="4385529" y="2055333"/>
            <a:ext cx="122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사용자 등록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코드 작동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D06654-E58C-46B1-B685-6008DD568FF2}"/>
              </a:ext>
            </a:extLst>
          </p:cNvPr>
          <p:cNvSpPr txBox="1"/>
          <p:nvPr/>
        </p:nvSpPr>
        <p:spPr>
          <a:xfrm>
            <a:off x="6384032" y="1916832"/>
            <a:ext cx="1383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등록한 얼굴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라즈베리 파이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서버에 저장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532E50-4E1E-4835-B26D-489947F7E96B}"/>
              </a:ext>
            </a:extLst>
          </p:cNvPr>
          <p:cNvSpPr txBox="1"/>
          <p:nvPr/>
        </p:nvSpPr>
        <p:spPr>
          <a:xfrm>
            <a:off x="8600993" y="2053297"/>
            <a:ext cx="104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사용자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등록 완료</a:t>
            </a:r>
          </a:p>
        </p:txBody>
      </p:sp>
      <p:sp>
        <p:nvSpPr>
          <p:cNvPr id="35" name="갈매기형 수장 31">
            <a:extLst>
              <a:ext uri="{FF2B5EF4-FFF2-40B4-BE49-F238E27FC236}">
                <a16:creationId xmlns:a16="http://schemas.microsoft.com/office/drawing/2014/main" id="{7883528B-4598-4614-95E9-DC0630D8810E}"/>
              </a:ext>
            </a:extLst>
          </p:cNvPr>
          <p:cNvSpPr/>
          <p:nvPr/>
        </p:nvSpPr>
        <p:spPr>
          <a:xfrm rot="10800000" flipH="1">
            <a:off x="3839988" y="2147666"/>
            <a:ext cx="288541" cy="46166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갈매기형 수장 31">
            <a:extLst>
              <a:ext uri="{FF2B5EF4-FFF2-40B4-BE49-F238E27FC236}">
                <a16:creationId xmlns:a16="http://schemas.microsoft.com/office/drawing/2014/main" id="{42EAF9EC-50DF-4721-AA45-9AC8C223853B}"/>
              </a:ext>
            </a:extLst>
          </p:cNvPr>
          <p:cNvSpPr/>
          <p:nvPr/>
        </p:nvSpPr>
        <p:spPr>
          <a:xfrm rot="10800000" flipH="1">
            <a:off x="8040217" y="2147667"/>
            <a:ext cx="288541" cy="46166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갈매기형 수장 31">
            <a:extLst>
              <a:ext uri="{FF2B5EF4-FFF2-40B4-BE49-F238E27FC236}">
                <a16:creationId xmlns:a16="http://schemas.microsoft.com/office/drawing/2014/main" id="{0228CBF5-74EE-4145-BF93-21B597C731FF}"/>
              </a:ext>
            </a:extLst>
          </p:cNvPr>
          <p:cNvSpPr/>
          <p:nvPr/>
        </p:nvSpPr>
        <p:spPr>
          <a:xfrm rot="10800000" flipH="1">
            <a:off x="5879468" y="2147667"/>
            <a:ext cx="288541" cy="46166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B65DD4-8AF7-4422-9755-C00BB433BCD4}"/>
              </a:ext>
            </a:extLst>
          </p:cNvPr>
          <p:cNvSpPr txBox="1"/>
          <p:nvPr/>
        </p:nvSpPr>
        <p:spPr>
          <a:xfrm>
            <a:off x="2137517" y="4804411"/>
            <a:ext cx="119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라즈베리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카메라 </a:t>
            </a:r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ON </a:t>
            </a:r>
            <a:endParaRPr lang="ko-KR" altLang="en-US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354A09-DDD2-46C4-8453-B2F9512CF022}"/>
              </a:ext>
            </a:extLst>
          </p:cNvPr>
          <p:cNvSpPr txBox="1"/>
          <p:nvPr/>
        </p:nvSpPr>
        <p:spPr>
          <a:xfrm>
            <a:off x="3758030" y="4804411"/>
            <a:ext cx="122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사용자 등록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코드 작동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FD6E1D-AE11-451C-8200-8CCC08C343E0}"/>
              </a:ext>
            </a:extLst>
          </p:cNvPr>
          <p:cNvSpPr txBox="1"/>
          <p:nvPr/>
        </p:nvSpPr>
        <p:spPr>
          <a:xfrm>
            <a:off x="5414213" y="4527411"/>
            <a:ext cx="138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얼굴인식 </a:t>
            </a:r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코드 작동</a:t>
            </a:r>
            <a:endParaRPr lang="en-US" altLang="ko-KR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(Haar </a:t>
            </a:r>
          </a:p>
          <a:p>
            <a:r>
              <a:rPr lang="ko-KR" altLang="en-US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알고리즘 기반</a:t>
            </a:r>
            <a:r>
              <a:rPr lang="en-US" altLang="ko-KR" b="1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)</a:t>
            </a:r>
            <a:endParaRPr lang="ko-KR" altLang="en-US" b="1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0E099F-7977-49D3-96A6-6A55F628E422}"/>
              </a:ext>
            </a:extLst>
          </p:cNvPr>
          <p:cNvSpPr txBox="1"/>
          <p:nvPr/>
        </p:nvSpPr>
        <p:spPr>
          <a:xfrm>
            <a:off x="9086820" y="5404574"/>
            <a:ext cx="104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도어락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잠금 해제</a:t>
            </a:r>
          </a:p>
        </p:txBody>
      </p:sp>
      <p:sp>
        <p:nvSpPr>
          <p:cNvPr id="51" name="갈매기형 수장 31">
            <a:extLst>
              <a:ext uri="{FF2B5EF4-FFF2-40B4-BE49-F238E27FC236}">
                <a16:creationId xmlns:a16="http://schemas.microsoft.com/office/drawing/2014/main" id="{114D9D0C-BFCD-408F-B0BF-B897531CB546}"/>
              </a:ext>
            </a:extLst>
          </p:cNvPr>
          <p:cNvSpPr/>
          <p:nvPr/>
        </p:nvSpPr>
        <p:spPr>
          <a:xfrm rot="10800000" flipH="1">
            <a:off x="3397991" y="4896744"/>
            <a:ext cx="288541" cy="46166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갈매기형 수장 31">
            <a:extLst>
              <a:ext uri="{FF2B5EF4-FFF2-40B4-BE49-F238E27FC236}">
                <a16:creationId xmlns:a16="http://schemas.microsoft.com/office/drawing/2014/main" id="{636E7140-370A-438B-B3F8-EB3FDC119360}"/>
              </a:ext>
            </a:extLst>
          </p:cNvPr>
          <p:cNvSpPr/>
          <p:nvPr/>
        </p:nvSpPr>
        <p:spPr>
          <a:xfrm rot="10800000" flipH="1">
            <a:off x="6861430" y="4896744"/>
            <a:ext cx="288541" cy="46166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5" name="갈매기형 수장 31">
            <a:extLst>
              <a:ext uri="{FF2B5EF4-FFF2-40B4-BE49-F238E27FC236}">
                <a16:creationId xmlns:a16="http://schemas.microsoft.com/office/drawing/2014/main" id="{4033B3BA-4929-47FD-9D7B-120745D66177}"/>
              </a:ext>
            </a:extLst>
          </p:cNvPr>
          <p:cNvSpPr/>
          <p:nvPr/>
        </p:nvSpPr>
        <p:spPr>
          <a:xfrm rot="10800000" flipH="1">
            <a:off x="5054175" y="4896745"/>
            <a:ext cx="288541" cy="46166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FC5E43-44C9-402F-91AA-7B73808B7A90}"/>
              </a:ext>
            </a:extLst>
          </p:cNvPr>
          <p:cNvSpPr txBox="1"/>
          <p:nvPr/>
        </p:nvSpPr>
        <p:spPr>
          <a:xfrm>
            <a:off x="9086820" y="4260574"/>
            <a:ext cx="75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도어락 </a:t>
            </a:r>
            <a:endParaRPr lang="en-US" altLang="ko-KR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ko-KR" altLang="en-US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잠금</a:t>
            </a:r>
          </a:p>
        </p:txBody>
      </p:sp>
      <p:sp>
        <p:nvSpPr>
          <p:cNvPr id="59" name="다이아몬드 58">
            <a:extLst>
              <a:ext uri="{FF2B5EF4-FFF2-40B4-BE49-F238E27FC236}">
                <a16:creationId xmlns:a16="http://schemas.microsoft.com/office/drawing/2014/main" id="{48CE9DD4-28A8-403A-8145-6C180EC0EE6F}"/>
              </a:ext>
            </a:extLst>
          </p:cNvPr>
          <p:cNvSpPr/>
          <p:nvPr/>
        </p:nvSpPr>
        <p:spPr>
          <a:xfrm>
            <a:off x="7251261" y="4380635"/>
            <a:ext cx="1519522" cy="1493878"/>
          </a:xfrm>
          <a:prstGeom prst="diamond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등록된 사용자 인가</a:t>
            </a:r>
            <a:r>
              <a:rPr lang="en-US" altLang="ko-KR" dirty="0">
                <a:solidFill>
                  <a:schemeClr val="tx1"/>
                </a:solidFill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?</a:t>
            </a:r>
            <a:endParaRPr lang="ko-KR" altLang="en-US" dirty="0">
              <a:solidFill>
                <a:schemeClr val="tx1"/>
              </a:solidFill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A271CA-9D90-4F64-B13E-87652FA33A7A}"/>
              </a:ext>
            </a:extLst>
          </p:cNvPr>
          <p:cNvSpPr txBox="1"/>
          <p:nvPr/>
        </p:nvSpPr>
        <p:spPr>
          <a:xfrm>
            <a:off x="8402722" y="5543073"/>
            <a:ext cx="22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T</a:t>
            </a:r>
            <a:endParaRPr lang="ko-KR" altLang="en-US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399FF6-890A-4443-ABC5-9DAB518320F5}"/>
              </a:ext>
            </a:extLst>
          </p:cNvPr>
          <p:cNvSpPr txBox="1"/>
          <p:nvPr/>
        </p:nvSpPr>
        <p:spPr>
          <a:xfrm>
            <a:off x="8402722" y="4395873"/>
            <a:ext cx="22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F</a:t>
            </a:r>
            <a:endParaRPr lang="ko-KR" altLang="en-US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64" name="갈매기형 수장 31">
            <a:extLst>
              <a:ext uri="{FF2B5EF4-FFF2-40B4-BE49-F238E27FC236}">
                <a16:creationId xmlns:a16="http://schemas.microsoft.com/office/drawing/2014/main" id="{C17BB40B-A504-40A6-89FC-EB13EB4E88A1}"/>
              </a:ext>
            </a:extLst>
          </p:cNvPr>
          <p:cNvSpPr/>
          <p:nvPr/>
        </p:nvSpPr>
        <p:spPr>
          <a:xfrm rot="10800000" flipH="1">
            <a:off x="8712779" y="4349707"/>
            <a:ext cx="288541" cy="46166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갈매기형 수장 31">
            <a:extLst>
              <a:ext uri="{FF2B5EF4-FFF2-40B4-BE49-F238E27FC236}">
                <a16:creationId xmlns:a16="http://schemas.microsoft.com/office/drawing/2014/main" id="{DB9D7B78-3AED-4C75-950A-5218768415A7}"/>
              </a:ext>
            </a:extLst>
          </p:cNvPr>
          <p:cNvSpPr/>
          <p:nvPr/>
        </p:nvSpPr>
        <p:spPr>
          <a:xfrm rot="10800000" flipH="1">
            <a:off x="8712779" y="5496907"/>
            <a:ext cx="288541" cy="46166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04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작품 시연 영상</a:t>
            </a:r>
          </a:p>
        </p:txBody>
      </p:sp>
    </p:spTree>
    <p:extLst>
      <p:ext uri="{BB962C8B-B14F-4D97-AF65-F5344CB8AC3E}">
        <p14:creationId xmlns:p14="http://schemas.microsoft.com/office/powerpoint/2010/main" val="360865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3068960"/>
            <a:ext cx="864096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4151784" y="1052736"/>
            <a:ext cx="3858956" cy="38589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88088" y="27168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SMART</a:t>
            </a:r>
            <a:r>
              <a:rPr lang="ko-KR" altLang="en-US" sz="12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DOOR</a:t>
            </a:r>
            <a:r>
              <a:rPr lang="ko-KR" altLang="en-US" sz="12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LOCK</a:t>
            </a:r>
            <a:endParaRPr lang="ko-KR" altLang="en-US" sz="12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3792" y="256490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THANK</a:t>
            </a: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YOU</a:t>
            </a:r>
            <a:endParaRPr lang="ko-KR" altLang="en-US" sz="5400" b="1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9956" y="5215913"/>
            <a:ext cx="86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고예림</a:t>
            </a:r>
            <a:endParaRPr lang="en-US" altLang="ko-KR" sz="1600" b="1" dirty="0">
              <a:solidFill>
                <a:schemeClr val="tx2">
                  <a:lumMod val="50000"/>
                </a:schemeClr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구은주</a:t>
            </a:r>
            <a:endParaRPr lang="en-US" altLang="ko-KR" sz="1600" b="1" dirty="0">
              <a:solidFill>
                <a:schemeClr val="tx2">
                  <a:lumMod val="50000"/>
                </a:schemeClr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서유진</a:t>
            </a:r>
            <a:endParaRPr lang="en-US" altLang="ko-KR" sz="1600" b="1" dirty="0">
              <a:solidFill>
                <a:schemeClr val="tx2">
                  <a:lumMod val="50000"/>
                </a:schemeClr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윤정희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207568" y="3284984"/>
            <a:ext cx="1368152" cy="20313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7528" y="54868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CONTENTS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5145" y="176759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</a:t>
            </a:r>
            <a:endParaRPr lang="ko-KR" altLang="en-US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5145" y="28436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7568" y="342900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</a:t>
            </a:r>
            <a:r>
              <a:rPr lang="ko-KR" altLang="en-US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제작 이유</a:t>
            </a:r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endParaRPr lang="ko-KR" altLang="en-US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367808" y="3284984"/>
            <a:ext cx="1368152" cy="20313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0" name="직사각형 19"/>
          <p:cNvSpPr/>
          <p:nvPr/>
        </p:nvSpPr>
        <p:spPr>
          <a:xfrm>
            <a:off x="6456040" y="3284984"/>
            <a:ext cx="1368152" cy="20313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1" name="직사각형 20"/>
          <p:cNvSpPr/>
          <p:nvPr/>
        </p:nvSpPr>
        <p:spPr>
          <a:xfrm>
            <a:off x="8544272" y="3284984"/>
            <a:ext cx="1368152" cy="20313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67808" y="3429000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</a:t>
            </a:r>
            <a:r>
              <a:rPr lang="ko-KR" altLang="en-US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기능</a:t>
            </a:r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endParaRPr lang="ko-KR" altLang="en-US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endParaRPr lang="en-US" altLang="ko-KR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App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6040" y="3300240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S / W</a:t>
            </a:r>
          </a:p>
          <a:p>
            <a:pPr marL="285750" indent="-285750">
              <a:buFontTx/>
              <a:buChar char="-"/>
            </a:pPr>
            <a:endParaRPr lang="en-US" altLang="ko-KR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</a:t>
            </a:r>
            <a:r>
              <a:rPr lang="ko-KR" altLang="en-US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알고리즘</a:t>
            </a:r>
            <a:endParaRPr lang="en-US" altLang="ko-KR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</a:t>
            </a:r>
            <a:r>
              <a:rPr lang="ko-KR" altLang="en-US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소스코드</a:t>
            </a:r>
          </a:p>
          <a:p>
            <a:endParaRPr lang="en-US" altLang="ko-KR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 H</a:t>
            </a:r>
            <a:r>
              <a:rPr lang="ko-KR" altLang="en-US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/ W</a:t>
            </a:r>
          </a:p>
          <a:p>
            <a:pPr marL="285750" indent="-285750">
              <a:buFontTx/>
              <a:buChar char="-"/>
            </a:pPr>
            <a:endParaRPr lang="en-US" altLang="ko-KR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 </a:t>
            </a:r>
            <a:r>
              <a:rPr lang="ko-KR" altLang="en-US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작동방식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44272" y="342900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- </a:t>
            </a:r>
            <a:r>
              <a:rPr lang="ko-KR" altLang="en-US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작동</a:t>
            </a:r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</a:t>
            </a:r>
            <a:r>
              <a:rPr lang="ko-KR" altLang="en-US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시연 영상</a:t>
            </a:r>
            <a:r>
              <a:rPr lang="en-US" altLang="ko-KR" sz="1400" b="1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   </a:t>
            </a:r>
            <a:endParaRPr lang="ko-KR" altLang="en-US" sz="1400" b="1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7808" y="28436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56040" y="28436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구현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44272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영상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9F31D-F71B-42D0-9A62-A307F4412A18}"/>
              </a:ext>
            </a:extLst>
          </p:cNvPr>
          <p:cNvSpPr txBox="1"/>
          <p:nvPr/>
        </p:nvSpPr>
        <p:spPr>
          <a:xfrm>
            <a:off x="4367808" y="177281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02 </a:t>
            </a:r>
            <a:endParaRPr lang="ko-KR" altLang="en-US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EE3CB-F723-48FC-B39D-C94DCD270742}"/>
              </a:ext>
            </a:extLst>
          </p:cNvPr>
          <p:cNvSpPr txBox="1"/>
          <p:nvPr/>
        </p:nvSpPr>
        <p:spPr>
          <a:xfrm>
            <a:off x="6456040" y="176759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03 </a:t>
            </a:r>
            <a:endParaRPr lang="ko-KR" altLang="en-US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6FF58-C254-40FB-87CA-980017500930}"/>
              </a:ext>
            </a:extLst>
          </p:cNvPr>
          <p:cNvSpPr txBox="1"/>
          <p:nvPr/>
        </p:nvSpPr>
        <p:spPr>
          <a:xfrm>
            <a:off x="8544272" y="1772817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48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04 </a:t>
            </a:r>
            <a:endParaRPr lang="ko-KR" altLang="en-US" sz="4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28656861-BDE6-4A4F-A4DC-FFC94C1A7901}"/>
              </a:ext>
            </a:extLst>
          </p:cNvPr>
          <p:cNvCxnSpPr>
            <a:cxnSpLocks/>
          </p:cNvCxnSpPr>
          <p:nvPr/>
        </p:nvCxnSpPr>
        <p:spPr>
          <a:xfrm>
            <a:off x="2351584" y="2708920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F28EDC36-DC65-4194-ABC7-25177746F328}"/>
              </a:ext>
            </a:extLst>
          </p:cNvPr>
          <p:cNvCxnSpPr>
            <a:cxnSpLocks/>
          </p:cNvCxnSpPr>
          <p:nvPr/>
        </p:nvCxnSpPr>
        <p:spPr>
          <a:xfrm>
            <a:off x="6600056" y="2708920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A8C063C6-44A0-4757-966F-00AC3FE224F3}"/>
              </a:ext>
            </a:extLst>
          </p:cNvPr>
          <p:cNvCxnSpPr>
            <a:cxnSpLocks/>
          </p:cNvCxnSpPr>
          <p:nvPr/>
        </p:nvCxnSpPr>
        <p:spPr>
          <a:xfrm>
            <a:off x="8688288" y="2708920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8DC581E-E43B-45BA-8326-5D25B44B4F18}"/>
              </a:ext>
            </a:extLst>
          </p:cNvPr>
          <p:cNvCxnSpPr>
            <a:cxnSpLocks/>
          </p:cNvCxnSpPr>
          <p:nvPr/>
        </p:nvCxnSpPr>
        <p:spPr>
          <a:xfrm>
            <a:off x="4511824" y="2708920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제작 이유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CD8FB-862F-40A5-B830-38A9A4B5213B}"/>
              </a:ext>
            </a:extLst>
          </p:cNvPr>
          <p:cNvSpPr txBox="1"/>
          <p:nvPr/>
        </p:nvSpPr>
        <p:spPr>
          <a:xfrm>
            <a:off x="3935760" y="126876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spc="-150" dirty="0">
                <a:solidFill>
                  <a:schemeClr val="tx2">
                    <a:lumMod val="7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스마트 도어락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6BCC3-D42F-4235-A1C4-88C4845D247A}"/>
              </a:ext>
            </a:extLst>
          </p:cNvPr>
          <p:cNvSpPr txBox="1"/>
          <p:nvPr/>
        </p:nvSpPr>
        <p:spPr>
          <a:xfrm>
            <a:off x="4417652" y="2636913"/>
            <a:ext cx="4558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o-KR" altLang="en-US" sz="2800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비밀번호 노출 위험 감소</a:t>
            </a:r>
            <a:endParaRPr lang="en-US" altLang="ko-KR" sz="2800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altLang="ko-KR" sz="2800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o-KR" altLang="en-US" sz="2800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버튼 도어락보다 나은 편리성</a:t>
            </a:r>
            <a:endParaRPr lang="en-US" altLang="ko-KR" sz="2800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altLang="ko-KR" sz="2800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o-KR" altLang="en-US" sz="2800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버튼 도어락보다 좋은 위생</a:t>
            </a:r>
            <a:endParaRPr lang="en-US" altLang="ko-KR" sz="2800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altLang="ko-KR" sz="2800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o-KR" altLang="en-US" sz="2800" spc="-15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버튼 도어락보다 증가한 보안성</a:t>
            </a:r>
            <a:endParaRPr lang="en-US" altLang="ko-KR" sz="2800" spc="-15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E2CF64B-876E-4874-8195-AFFD6BAC6E19}"/>
              </a:ext>
            </a:extLst>
          </p:cNvPr>
          <p:cNvGrpSpPr/>
          <p:nvPr/>
        </p:nvGrpSpPr>
        <p:grpSpPr>
          <a:xfrm>
            <a:off x="2808905" y="4471"/>
            <a:ext cx="633287" cy="6858000"/>
            <a:chOff x="5076710" y="0"/>
            <a:chExt cx="633287" cy="6858000"/>
          </a:xfrm>
          <a:solidFill>
            <a:schemeClr val="tx2">
              <a:lumMod val="50000"/>
            </a:schemeClr>
          </a:solidFill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CD8E7E5-AD05-4FD8-85CB-0EAA22EF015F}"/>
                </a:ext>
              </a:extLst>
            </p:cNvPr>
            <p:cNvSpPr/>
            <p:nvPr/>
          </p:nvSpPr>
          <p:spPr>
            <a:xfrm>
              <a:off x="5076710" y="0"/>
              <a:ext cx="2161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2B4FE8A-6734-4279-B19C-F907909618D0}"/>
                </a:ext>
              </a:extLst>
            </p:cNvPr>
            <p:cNvSpPr/>
            <p:nvPr/>
          </p:nvSpPr>
          <p:spPr>
            <a:xfrm>
              <a:off x="5289594" y="0"/>
              <a:ext cx="420403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27C68F0-6346-4BE5-8CEB-B7A811E039CC}"/>
              </a:ext>
            </a:extLst>
          </p:cNvPr>
          <p:cNvGrpSpPr/>
          <p:nvPr/>
        </p:nvGrpSpPr>
        <p:grpSpPr>
          <a:xfrm>
            <a:off x="2207568" y="2204865"/>
            <a:ext cx="1843386" cy="2799415"/>
            <a:chOff x="3699545" y="1402935"/>
            <a:chExt cx="2186129" cy="3081512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21F92AF1-5407-4C4A-9AA8-134D21462548}"/>
                </a:ext>
              </a:extLst>
            </p:cNvPr>
            <p:cNvSpPr/>
            <p:nvPr/>
          </p:nvSpPr>
          <p:spPr>
            <a:xfrm>
              <a:off x="3699545" y="1402936"/>
              <a:ext cx="1838525" cy="3081511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extrusionH="635000" prstMaterial="plastic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80C74469-F5E3-47BB-8CD2-BDD43BB82DFC}"/>
                </a:ext>
              </a:extLst>
            </p:cNvPr>
            <p:cNvSpPr/>
            <p:nvPr/>
          </p:nvSpPr>
          <p:spPr>
            <a:xfrm>
              <a:off x="4116707" y="1402935"/>
              <a:ext cx="1768967" cy="308150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extrusionH="635000" prstMaterial="dkEdge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D4CAE318-D5DB-4493-A42B-A811AAAD1A20}"/>
                </a:ext>
              </a:extLst>
            </p:cNvPr>
            <p:cNvSpPr/>
            <p:nvPr/>
          </p:nvSpPr>
          <p:spPr>
            <a:xfrm>
              <a:off x="4251425" y="1560031"/>
              <a:ext cx="1499529" cy="27673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1D7DF"/>
              </a:solidFill>
            </a:ln>
            <a:scene3d>
              <a:camera prst="orthographicFront"/>
              <a:lightRig rig="threePt" dir="t"/>
            </a:scene3d>
            <a:sp3d extrusionH="63500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C3E99F23-22AF-4598-8139-757D43952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78" y="2406418"/>
            <a:ext cx="371434" cy="46429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DB4FCE6-69C7-46C4-8E91-05537DAC5F46}"/>
              </a:ext>
            </a:extLst>
          </p:cNvPr>
          <p:cNvSpPr/>
          <p:nvPr/>
        </p:nvSpPr>
        <p:spPr>
          <a:xfrm>
            <a:off x="2800832" y="3172283"/>
            <a:ext cx="1006467" cy="946530"/>
          </a:xfrm>
          <a:prstGeom prst="rect">
            <a:avLst/>
          </a:prstGeom>
          <a:noFill/>
          <a:ln w="38100">
            <a:solidFill>
              <a:srgbClr val="183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기능</a:t>
            </a:r>
          </a:p>
        </p:txBody>
      </p:sp>
      <p:sp>
        <p:nvSpPr>
          <p:cNvPr id="5" name="모서리가 둥근 직사각형 17">
            <a:extLst>
              <a:ext uri="{FF2B5EF4-FFF2-40B4-BE49-F238E27FC236}">
                <a16:creationId xmlns:a16="http://schemas.microsoft.com/office/drawing/2014/main" id="{3016C0AD-09F9-4A19-93CB-640835CF23E1}"/>
              </a:ext>
            </a:extLst>
          </p:cNvPr>
          <p:cNvSpPr/>
          <p:nvPr/>
        </p:nvSpPr>
        <p:spPr>
          <a:xfrm>
            <a:off x="3848592" y="1992234"/>
            <a:ext cx="4714553" cy="64807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블루투스 연결 </a:t>
            </a:r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-&gt; 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앱 </a:t>
            </a:r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-&gt; 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잠금 해제</a:t>
            </a:r>
          </a:p>
        </p:txBody>
      </p:sp>
      <p:sp>
        <p:nvSpPr>
          <p:cNvPr id="6" name="모서리가 둥근 직사각형 18">
            <a:extLst>
              <a:ext uri="{FF2B5EF4-FFF2-40B4-BE49-F238E27FC236}">
                <a16:creationId xmlns:a16="http://schemas.microsoft.com/office/drawing/2014/main" id="{0482C5DE-86E6-4176-9B93-7D75A2FDB365}"/>
              </a:ext>
            </a:extLst>
          </p:cNvPr>
          <p:cNvSpPr/>
          <p:nvPr/>
        </p:nvSpPr>
        <p:spPr>
          <a:xfrm>
            <a:off x="2770377" y="3016265"/>
            <a:ext cx="6579239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Pir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센서 감지 </a:t>
            </a:r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-&gt; 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사진</a:t>
            </a:r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동영상 촬영 </a:t>
            </a:r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-&gt; 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메일 전송</a:t>
            </a:r>
          </a:p>
        </p:txBody>
      </p:sp>
      <p:sp>
        <p:nvSpPr>
          <p:cNvPr id="17" name="모서리가 둥근 직사각형 18">
            <a:extLst>
              <a:ext uri="{FF2B5EF4-FFF2-40B4-BE49-F238E27FC236}">
                <a16:creationId xmlns:a16="http://schemas.microsoft.com/office/drawing/2014/main" id="{7274033D-F0A2-42F4-AD86-138F2AD2123F}"/>
              </a:ext>
            </a:extLst>
          </p:cNvPr>
          <p:cNvSpPr/>
          <p:nvPr/>
        </p:nvSpPr>
        <p:spPr>
          <a:xfrm>
            <a:off x="4657697" y="4941168"/>
            <a:ext cx="2804597" cy="64807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얼굴인식 잠금 해제</a:t>
            </a:r>
          </a:p>
        </p:txBody>
      </p:sp>
      <p:sp>
        <p:nvSpPr>
          <p:cNvPr id="8" name="모서리가 둥근 직사각형 18">
            <a:extLst>
              <a:ext uri="{FF2B5EF4-FFF2-40B4-BE49-F238E27FC236}">
                <a16:creationId xmlns:a16="http://schemas.microsoft.com/office/drawing/2014/main" id="{B527C98C-EAB0-49CC-BCDB-9242E04E7274}"/>
              </a:ext>
            </a:extLst>
          </p:cNvPr>
          <p:cNvSpPr/>
          <p:nvPr/>
        </p:nvSpPr>
        <p:spPr>
          <a:xfrm>
            <a:off x="4471944" y="4011852"/>
            <a:ext cx="3176101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라즈베리 파이에 저장</a:t>
            </a:r>
          </a:p>
        </p:txBody>
      </p:sp>
    </p:spTree>
    <p:extLst>
      <p:ext uri="{BB962C8B-B14F-4D97-AF65-F5344CB8AC3E}">
        <p14:creationId xmlns:p14="http://schemas.microsoft.com/office/powerpoint/2010/main" val="307040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APP</a:t>
            </a:r>
            <a:endParaRPr lang="ko-KR" altLang="en-US" b="1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6" name="모서리가 둥근 직사각형 17">
            <a:extLst>
              <a:ext uri="{FF2B5EF4-FFF2-40B4-BE49-F238E27FC236}">
                <a16:creationId xmlns:a16="http://schemas.microsoft.com/office/drawing/2014/main" id="{5F56A88C-E1D0-4934-A9A3-BFA5656DA2EB}"/>
              </a:ext>
            </a:extLst>
          </p:cNvPr>
          <p:cNvSpPr/>
          <p:nvPr/>
        </p:nvSpPr>
        <p:spPr>
          <a:xfrm>
            <a:off x="6615220" y="2487437"/>
            <a:ext cx="266823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블루투스 </a:t>
            </a:r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- 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페어링</a:t>
            </a:r>
          </a:p>
        </p:txBody>
      </p:sp>
      <p:sp>
        <p:nvSpPr>
          <p:cNvPr id="7" name="모서리가 둥근 직사각형 17">
            <a:extLst>
              <a:ext uri="{FF2B5EF4-FFF2-40B4-BE49-F238E27FC236}">
                <a16:creationId xmlns:a16="http://schemas.microsoft.com/office/drawing/2014/main" id="{619AC47C-FA9C-4CFD-BA17-96343832A9E1}"/>
              </a:ext>
            </a:extLst>
          </p:cNvPr>
          <p:cNvSpPr/>
          <p:nvPr/>
        </p:nvSpPr>
        <p:spPr>
          <a:xfrm>
            <a:off x="7191284" y="3291719"/>
            <a:ext cx="1516110" cy="6480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잠금 해제</a:t>
            </a:r>
          </a:p>
        </p:txBody>
      </p:sp>
      <p:sp>
        <p:nvSpPr>
          <p:cNvPr id="11" name="모서리가 둥근 직사각형 17">
            <a:extLst>
              <a:ext uri="{FF2B5EF4-FFF2-40B4-BE49-F238E27FC236}">
                <a16:creationId xmlns:a16="http://schemas.microsoft.com/office/drawing/2014/main" id="{0409B352-E17E-4EF6-A11F-8912E3AC63D6}"/>
              </a:ext>
            </a:extLst>
          </p:cNvPr>
          <p:cNvSpPr/>
          <p:nvPr/>
        </p:nvSpPr>
        <p:spPr>
          <a:xfrm>
            <a:off x="6903252" y="4096002"/>
            <a:ext cx="2092174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메일 </a:t>
            </a:r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url </a:t>
            </a:r>
            <a:r>
              <a:rPr lang="ko-KR" altLang="en-US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연결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60E0AAB-786A-417E-BD24-D6D67990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268761"/>
            <a:ext cx="2668238" cy="483121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3B5A4BF-AA4F-407D-883E-E12C7334B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730" y="1263794"/>
            <a:ext cx="2668238" cy="483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41013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실시간 컴퓨터 비전을 목적으로 한 프로그래밍 라이브러리</a:t>
            </a:r>
            <a:endParaRPr lang="en-US" altLang="ko-KR" dirty="0"/>
          </a:p>
          <a:p>
            <a:pPr algn="ctr"/>
            <a:endParaRPr lang="en-US" altLang="ko-KR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S / W</a:t>
            </a:r>
            <a:endParaRPr lang="ko-KR" altLang="en-US" b="1" dirty="0">
              <a:solidFill>
                <a:schemeClr val="bg1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5A51EE-2908-43E5-8562-CB1993122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88" y="3140968"/>
            <a:ext cx="1283824" cy="1251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2FC4F9-25A5-446C-A7F3-D1A357B37AD6}"/>
              </a:ext>
            </a:extLst>
          </p:cNvPr>
          <p:cNvSpPr txBox="1"/>
          <p:nvPr/>
        </p:nvSpPr>
        <p:spPr>
          <a:xfrm>
            <a:off x="5447928" y="4335488"/>
            <a:ext cx="12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Python</a:t>
            </a:r>
            <a:endParaRPr lang="ko-KR" altLang="en-US" sz="2400" b="1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4C8C8C-35DA-4A2E-9C15-C5578A8B6DA8}"/>
              </a:ext>
            </a:extLst>
          </p:cNvPr>
          <p:cNvSpPr txBox="1"/>
          <p:nvPr/>
        </p:nvSpPr>
        <p:spPr>
          <a:xfrm>
            <a:off x="8832304" y="544842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OpenCV</a:t>
            </a:r>
            <a:endParaRPr lang="ko-KR" altLang="en-US" sz="2400" b="1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6ADBAD-C73C-419F-9752-780FD92979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1"/>
          <a:stretch/>
        </p:blipFill>
        <p:spPr>
          <a:xfrm>
            <a:off x="3050684" y="4058132"/>
            <a:ext cx="1592367" cy="15728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566FDC6-CFA1-404D-B8F9-BB524BA0C0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62" t="-1" r="10692" b="34477"/>
          <a:stretch/>
        </p:blipFill>
        <p:spPr>
          <a:xfrm>
            <a:off x="5102682" y="1338917"/>
            <a:ext cx="2073438" cy="10295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4CD6347-8A39-409C-A4FD-57842AE71D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5"/>
          <a:stretch/>
        </p:blipFill>
        <p:spPr>
          <a:xfrm>
            <a:off x="7320136" y="4199633"/>
            <a:ext cx="1440160" cy="13925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8DA53D-BC3A-46EC-B12E-AC24EFA99928}"/>
              </a:ext>
            </a:extLst>
          </p:cNvPr>
          <p:cNvSpPr txBox="1"/>
          <p:nvPr/>
        </p:nvSpPr>
        <p:spPr>
          <a:xfrm>
            <a:off x="1993610" y="5448425"/>
            <a:ext cx="181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MIT APP INVENTOR</a:t>
            </a:r>
            <a:endParaRPr lang="ko-KR" altLang="en-US" sz="2400" b="1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33053FD-F447-40A5-B798-F095F838749D}"/>
              </a:ext>
            </a:extLst>
          </p:cNvPr>
          <p:cNvCxnSpPr>
            <a:cxnSpLocks/>
          </p:cNvCxnSpPr>
          <p:nvPr/>
        </p:nvCxnSpPr>
        <p:spPr>
          <a:xfrm>
            <a:off x="6096000" y="2348880"/>
            <a:ext cx="0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06D2EEE6-7D94-4363-8351-038B8772893E}"/>
              </a:ext>
            </a:extLst>
          </p:cNvPr>
          <p:cNvCxnSpPr>
            <a:cxnSpLocks/>
          </p:cNvCxnSpPr>
          <p:nvPr/>
        </p:nvCxnSpPr>
        <p:spPr>
          <a:xfrm flipV="1">
            <a:off x="4799856" y="4025733"/>
            <a:ext cx="639438" cy="3923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160C5F2-4AC7-406D-A3AA-3D09D152FD8E}"/>
              </a:ext>
            </a:extLst>
          </p:cNvPr>
          <p:cNvCxnSpPr>
            <a:cxnSpLocks/>
          </p:cNvCxnSpPr>
          <p:nvPr/>
        </p:nvCxnSpPr>
        <p:spPr>
          <a:xfrm>
            <a:off x="6729278" y="4019001"/>
            <a:ext cx="599492" cy="3990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006C3C-0F69-406D-8BFC-3BBFC853B962}"/>
              </a:ext>
            </a:extLst>
          </p:cNvPr>
          <p:cNvSpPr txBox="1"/>
          <p:nvPr/>
        </p:nvSpPr>
        <p:spPr>
          <a:xfrm>
            <a:off x="6816080" y="2138640"/>
            <a:ext cx="207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RaspbianOS</a:t>
            </a:r>
            <a:endParaRPr lang="ko-KR" altLang="en-US" sz="2400" b="1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54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실시간 컴퓨터 비전을 목적으로 한 프로그래밍 라이브러리</a:t>
            </a:r>
            <a:endParaRPr lang="en-US" altLang="ko-KR" dirty="0"/>
          </a:p>
          <a:p>
            <a:pPr algn="ctr"/>
            <a:endParaRPr lang="en-US" altLang="ko-KR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알고리즘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79799-438A-4921-B7F8-6CAD0A85E52A}"/>
              </a:ext>
            </a:extLst>
          </p:cNvPr>
          <p:cNvSpPr txBox="1"/>
          <p:nvPr/>
        </p:nvSpPr>
        <p:spPr>
          <a:xfrm>
            <a:off x="3804324" y="1948770"/>
            <a:ext cx="458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머신러닝 기반 오브젝트 검출 알고리즘</a:t>
            </a:r>
            <a:endParaRPr lang="en-US" altLang="ko-KR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A8E14-B2CF-4C31-9984-51DCDC04A42A}"/>
              </a:ext>
            </a:extLst>
          </p:cNvPr>
          <p:cNvSpPr txBox="1"/>
          <p:nvPr/>
        </p:nvSpPr>
        <p:spPr>
          <a:xfrm>
            <a:off x="2340740" y="2781633"/>
            <a:ext cx="75105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Haar feature</a:t>
            </a:r>
          </a:p>
          <a:p>
            <a:pPr algn="l" fontAlgn="base"/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영상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/</a:t>
            </a:r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이미지를 여러 영역으로 나눈 뒤 각 영역과 영역 사이의 밝기 차이를 통하여 물체의 특징을 얻어내는 방법</a:t>
            </a:r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l" fontAlgn="base"/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직사각형 영역으로 구성되어 픽셀을 직접 사용할 때보다 동작 속도 빠름</a:t>
            </a:r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l" fontAlgn="base"/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  <a:p>
            <a:pPr algn="l" fontAlgn="base"/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이 </a:t>
            </a:r>
            <a:r>
              <a:rPr lang="en-US" altLang="ko-KR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feature</a:t>
            </a:r>
            <a:r>
              <a:rPr lang="ko-KR" altLang="en-US" sz="2400" dirty="0">
                <a:latin typeface="배달의민족 한나체 Air" panose="020B0600000101010101" pitchFamily="50" charset="-127"/>
                <a:ea typeface="배달의민족 한나체 Air" panose="020B0600000101010101" pitchFamily="50" charset="-127"/>
              </a:rPr>
              <a:t>을 기반으로 비디오 또는 이미지에서 오브젝트를 검출하기 위해 사용하는 알고리즘</a:t>
            </a:r>
            <a:endParaRPr lang="en-US" altLang="ko-KR" sz="2400" dirty="0">
              <a:latin typeface="배달의민족 한나체 Air" panose="020B0600000101010101" pitchFamily="50" charset="-127"/>
              <a:ea typeface="배달의민족 한나체 Air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3B4B1-A205-4637-AC66-B708AB2222C9}"/>
              </a:ext>
            </a:extLst>
          </p:cNvPr>
          <p:cNvSpPr txBox="1"/>
          <p:nvPr/>
        </p:nvSpPr>
        <p:spPr>
          <a:xfrm>
            <a:off x="4766134" y="1372710"/>
            <a:ext cx="2659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HaarCasCade</a:t>
            </a:r>
            <a:endParaRPr lang="ko-KR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0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알고리즘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1AB715-E2A7-41B3-8DC5-360F6ECA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87208"/>
            <a:ext cx="8209125" cy="48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4EBED-5C75-410A-A887-D0ED82D20B47}"/>
              </a:ext>
            </a:extLst>
          </p:cNvPr>
          <p:cNvSpPr txBox="1"/>
          <p:nvPr/>
        </p:nvSpPr>
        <p:spPr>
          <a:xfrm>
            <a:off x="5879976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5CA89-8415-496E-ABDE-10E6506D5FA8}"/>
              </a:ext>
            </a:extLst>
          </p:cNvPr>
          <p:cNvSpPr txBox="1"/>
          <p:nvPr/>
        </p:nvSpPr>
        <p:spPr>
          <a:xfrm>
            <a:off x="2927648" y="3239688"/>
            <a:ext cx="143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데이터 수집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E63DF-A9A0-4677-9913-961EC02FBBF7}"/>
              </a:ext>
            </a:extLst>
          </p:cNvPr>
          <p:cNvSpPr txBox="1"/>
          <p:nvPr/>
        </p:nvSpPr>
        <p:spPr>
          <a:xfrm>
            <a:off x="6384032" y="36403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모델 학습</a:t>
            </a:r>
          </a:p>
        </p:txBody>
      </p:sp>
    </p:spTree>
    <p:extLst>
      <p:ext uri="{BB962C8B-B14F-4D97-AF65-F5344CB8AC3E}">
        <p14:creationId xmlns:p14="http://schemas.microsoft.com/office/powerpoint/2010/main" val="204153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75520" y="620688"/>
            <a:ext cx="8640960" cy="5976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5591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936" y="4790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24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716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소스코드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13328D7-3FAA-4F17-8D2C-FB0E4D2C9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626" y="838595"/>
            <a:ext cx="8230749" cy="56967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41B900-53F5-4535-8CCB-7B345EDBD3C7}"/>
              </a:ext>
            </a:extLst>
          </p:cNvPr>
          <p:cNvSpPr txBox="1"/>
          <p:nvPr/>
        </p:nvSpPr>
        <p:spPr>
          <a:xfrm>
            <a:off x="6888088" y="916251"/>
            <a:ext cx="3323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FFFFFF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데이터 수집 </a:t>
            </a:r>
            <a:r>
              <a:rPr lang="en-US" altLang="ko-KR" sz="2000" dirty="0">
                <a:solidFill>
                  <a:srgbClr val="FFFFFF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(Data Gathering)</a:t>
            </a:r>
            <a:endParaRPr lang="ko-KR" altLang="en-US" sz="2000" dirty="0">
              <a:solidFill>
                <a:srgbClr val="FFFFFF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28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361</Words>
  <Application>Microsoft Office PowerPoint</Application>
  <PresentationFormat>와이드스크린</PresentationFormat>
  <Paragraphs>146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맑은 고딕</vt:lpstr>
      <vt:lpstr>배달의민족 도현</vt:lpstr>
      <vt:lpstr>배달의민족 한나는 열한살</vt:lpstr>
      <vt:lpstr>배달의민족 한나체 Air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고예림</cp:lastModifiedBy>
  <cp:revision>86</cp:revision>
  <dcterms:created xsi:type="dcterms:W3CDTF">2016-11-03T20:47:04Z</dcterms:created>
  <dcterms:modified xsi:type="dcterms:W3CDTF">2020-11-13T02:21:01Z</dcterms:modified>
</cp:coreProperties>
</file>