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59" r:id="rId4"/>
    <p:sldId id="266" r:id="rId5"/>
    <p:sldId id="265" r:id="rId6"/>
    <p:sldId id="269" r:id="rId7"/>
    <p:sldId id="270" r:id="rId8"/>
    <p:sldId id="274" r:id="rId9"/>
    <p:sldId id="275" r:id="rId10"/>
    <p:sldId id="276" r:id="rId11"/>
    <p:sldId id="278" r:id="rId12"/>
    <p:sldId id="273" r:id="rId13"/>
    <p:sldId id="272" r:id="rId14"/>
    <p:sldId id="271" r:id="rId15"/>
    <p:sldId id="277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E8C193"/>
    <a:srgbClr val="AF9354"/>
    <a:srgbClr val="797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2D7F4-2E95-4247-A605-5B00E05246C4}" v="163" dt="2020-11-16T01:57:28.502"/>
    <p1510:client id="{DE779273-12E4-45EE-BDD8-F8CCC8D5BA23}" v="41" dt="2020-11-17T01:40:43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8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6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5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8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5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9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8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4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1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7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605676" y="1838090"/>
            <a:ext cx="5339229" cy="194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6600" b="1" kern="0" dirty="0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Deal Moa</a:t>
            </a:r>
          </a:p>
          <a:p>
            <a:pPr latinLnBrk="0">
              <a:lnSpc>
                <a:spcPct val="150000"/>
              </a:lnSpc>
              <a:defRPr/>
            </a:pPr>
            <a:r>
              <a:rPr lang="ko-KR" altLang="en-US" sz="1600" kern="0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합리적인 소비를 위한 가격비교 앱</a:t>
            </a:r>
            <a:endParaRPr lang="ko-KR" altLang="en-US" sz="11500" kern="0" dirty="0">
              <a:solidFill>
                <a:srgbClr val="E8C19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887114" y="4499929"/>
            <a:ext cx="3998834" cy="199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핫소스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팀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굴림" pitchFamily="50" charset="-127"/>
              </a:rPr>
              <a:t>201768060 </a:t>
            </a:r>
            <a:r>
              <a:rPr kumimoji="1"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굴림" pitchFamily="50" charset="-127"/>
              </a:rPr>
              <a:t>한성민</a:t>
            </a:r>
            <a:r>
              <a:rPr kumimoji="1"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굴림" pitchFamily="50" charset="-127"/>
              </a:rPr>
              <a:t>(</a:t>
            </a:r>
            <a:r>
              <a:rPr kumimoji="1"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굴림" pitchFamily="50" charset="-127"/>
              </a:rPr>
              <a:t>팀장</a:t>
            </a:r>
            <a:r>
              <a:rPr kumimoji="1"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굴림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kumimoji="1"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굴림" pitchFamily="50" charset="-127"/>
              </a:rPr>
              <a:t>201768027  </a:t>
            </a:r>
            <a:r>
              <a:rPr kumimoji="1"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굴림" pitchFamily="50" charset="-127"/>
              </a:rPr>
              <a:t>조현식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32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15" name="직선 연결선 14"/>
          <p:cNvCxnSpPr>
            <a:cxnSpLocks/>
          </p:cNvCxnSpPr>
          <p:nvPr/>
        </p:nvCxnSpPr>
        <p:spPr>
          <a:xfrm flipH="1">
            <a:off x="1731510" y="4181148"/>
            <a:ext cx="11767" cy="1991314"/>
          </a:xfrm>
          <a:prstGeom prst="line">
            <a:avLst/>
          </a:prstGeom>
          <a:ln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cxnSpLocks/>
          </p:cNvCxnSpPr>
          <p:nvPr/>
        </p:nvCxnSpPr>
        <p:spPr>
          <a:xfrm>
            <a:off x="1731510" y="1965535"/>
            <a:ext cx="3335165" cy="0"/>
          </a:xfrm>
          <a:prstGeom prst="line">
            <a:avLst/>
          </a:prstGeom>
          <a:ln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3148ACC0-8443-4B1D-BDA8-87D161596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9441" r="3128" b="45546"/>
          <a:stretch/>
        </p:blipFill>
        <p:spPr>
          <a:xfrm rot="18423520">
            <a:off x="6265569" y="2907776"/>
            <a:ext cx="8681045" cy="24011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2242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직선 연결선 126"/>
          <p:cNvCxnSpPr/>
          <p:nvPr/>
        </p:nvCxnSpPr>
        <p:spPr>
          <a:xfrm>
            <a:off x="1491048" y="706056"/>
            <a:ext cx="9252000" cy="0"/>
          </a:xfrm>
          <a:prstGeom prst="line">
            <a:avLst/>
          </a:prstGeom>
          <a:ln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3069048" y="198224"/>
            <a:ext cx="6096000" cy="994118"/>
          </a:xfrm>
          <a:prstGeom prst="rect">
            <a:avLst/>
          </a:prstGeom>
          <a:solidFill>
            <a:srgbClr val="2E2E31"/>
          </a:solidFill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3200" b="1" kern="0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커뮤니티</a:t>
            </a:r>
            <a:endParaRPr lang="en-US" altLang="ko-KR" sz="3200" b="1" kern="0" dirty="0">
              <a:solidFill>
                <a:srgbClr val="E8C19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800" kern="0" dirty="0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합리적인 소비를 위한 가격비교 앱 </a:t>
            </a:r>
            <a:r>
              <a:rPr lang="ko-KR" altLang="en-US" sz="800" kern="0" dirty="0" err="1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딜모아</a:t>
            </a:r>
            <a:endParaRPr lang="ko-KR" altLang="en-US" sz="5400" kern="0" dirty="0">
              <a:solidFill>
                <a:srgbClr val="E8C193"/>
              </a:solidFill>
              <a:latin typeface="카페24 당당해" pitchFamily="2" charset="-127"/>
              <a:ea typeface="카페24 당당해" pitchFamily="2" charset="-127"/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0" y="2082040"/>
            <a:ext cx="3138186" cy="829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b="1" dirty="0">
                <a:solidFill>
                  <a:srgbClr val="E8C193"/>
                </a:solidFill>
              </a:rPr>
              <a:t>실시간 채팅</a:t>
            </a:r>
            <a:endParaRPr lang="en-US" altLang="ko-KR" b="1" dirty="0">
              <a:solidFill>
                <a:srgbClr val="E8C193"/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1600" dirty="0">
                <a:solidFill>
                  <a:srgbClr val="CABFBE"/>
                </a:solidFill>
              </a:rPr>
              <a:t>현재 접속자들과 실시간 채팅</a:t>
            </a:r>
            <a:endParaRPr lang="ko-KR" altLang="en-US" sz="1200" dirty="0">
              <a:solidFill>
                <a:srgbClr val="CABFBE"/>
              </a:solidFill>
            </a:endParaRPr>
          </a:p>
        </p:txBody>
      </p:sp>
      <p:cxnSp>
        <p:nvCxnSpPr>
          <p:cNvPr id="123" name="직선 연결선 122"/>
          <p:cNvCxnSpPr/>
          <p:nvPr/>
        </p:nvCxnSpPr>
        <p:spPr>
          <a:xfrm>
            <a:off x="366186" y="2969725"/>
            <a:ext cx="2772000" cy="0"/>
          </a:xfrm>
          <a:prstGeom prst="line">
            <a:avLst/>
          </a:prstGeom>
          <a:ln>
            <a:solidFill>
              <a:srgbClr val="BFB2B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914D2DB-4B88-488A-9F51-D6F03BEE3E3C}"/>
              </a:ext>
            </a:extLst>
          </p:cNvPr>
          <p:cNvSpPr/>
          <p:nvPr/>
        </p:nvSpPr>
        <p:spPr>
          <a:xfrm>
            <a:off x="8955681" y="5001992"/>
            <a:ext cx="3574733" cy="829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E8C193"/>
                </a:solidFill>
              </a:rPr>
              <a:t>자유게시판 </a:t>
            </a:r>
            <a:endParaRPr lang="en-US" altLang="ko-KR" b="1" dirty="0">
              <a:solidFill>
                <a:srgbClr val="E8C193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CABFBE"/>
                </a:solidFill>
              </a:rPr>
              <a:t>자유게시판을 통한 유저 소통공간</a:t>
            </a:r>
            <a:endParaRPr lang="ko-KR" altLang="en-US" sz="1200" dirty="0">
              <a:solidFill>
                <a:srgbClr val="CABFBE"/>
              </a:solidFill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E76CA82-A33D-4725-9851-429B325A3A31}"/>
              </a:ext>
            </a:extLst>
          </p:cNvPr>
          <p:cNvCxnSpPr/>
          <p:nvPr/>
        </p:nvCxnSpPr>
        <p:spPr>
          <a:xfrm>
            <a:off x="8955682" y="5930802"/>
            <a:ext cx="2772000" cy="0"/>
          </a:xfrm>
          <a:prstGeom prst="line">
            <a:avLst/>
          </a:prstGeom>
          <a:ln>
            <a:solidFill>
              <a:srgbClr val="BFB2B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CE211121-F44E-458C-A68B-60F09CB66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t="2097" r="18044"/>
          <a:stretch/>
        </p:blipFill>
        <p:spPr>
          <a:xfrm>
            <a:off x="3239884" y="1869661"/>
            <a:ext cx="2204960" cy="4107253"/>
          </a:xfrm>
          <a:prstGeom prst="rect">
            <a:avLst/>
          </a:prstGeom>
        </p:spPr>
      </p:pic>
      <p:pic>
        <p:nvPicPr>
          <p:cNvPr id="5" name="그림 4" descr="테이블이(가) 표시된 사진&#10;&#10;자동 생성된 설명">
            <a:extLst>
              <a:ext uri="{FF2B5EF4-FFF2-40B4-BE49-F238E27FC236}">
                <a16:creationId xmlns:a16="http://schemas.microsoft.com/office/drawing/2014/main" id="{E6424DF3-02AD-46DA-A423-76BE38C2B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576" y="1804789"/>
            <a:ext cx="3077942" cy="42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4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직선 연결선 126"/>
          <p:cNvCxnSpPr/>
          <p:nvPr/>
        </p:nvCxnSpPr>
        <p:spPr>
          <a:xfrm>
            <a:off x="1491048" y="706056"/>
            <a:ext cx="9252000" cy="0"/>
          </a:xfrm>
          <a:prstGeom prst="line">
            <a:avLst/>
          </a:prstGeom>
          <a:ln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3069048" y="198224"/>
            <a:ext cx="6096000" cy="994118"/>
          </a:xfrm>
          <a:prstGeom prst="rect">
            <a:avLst/>
          </a:prstGeom>
          <a:solidFill>
            <a:srgbClr val="2E2E31"/>
          </a:solidFill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3200" b="1" kern="0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게시판</a:t>
            </a:r>
            <a:endParaRPr lang="en-US" altLang="ko-KR" sz="3200" b="1" kern="0" dirty="0">
              <a:solidFill>
                <a:srgbClr val="E8C19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800" kern="0" dirty="0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합리적인 소비를 위한 가격비교 앱 </a:t>
            </a:r>
            <a:r>
              <a:rPr lang="ko-KR" altLang="en-US" sz="800" kern="0" dirty="0" err="1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딜모아</a:t>
            </a:r>
            <a:endParaRPr lang="ko-KR" altLang="en-US" sz="5400" kern="0" dirty="0">
              <a:solidFill>
                <a:srgbClr val="E8C193"/>
              </a:solidFill>
              <a:latin typeface="카페24 당당해" pitchFamily="2" charset="-127"/>
              <a:ea typeface="카페24 당당해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914D2DB-4B88-488A-9F51-D6F03BEE3E3C}"/>
              </a:ext>
            </a:extLst>
          </p:cNvPr>
          <p:cNvSpPr/>
          <p:nvPr/>
        </p:nvSpPr>
        <p:spPr>
          <a:xfrm>
            <a:off x="8475996" y="5322422"/>
            <a:ext cx="3574733" cy="829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E8C193"/>
                </a:solidFill>
              </a:rPr>
              <a:t>세션을 이용한 게시판 관리 </a:t>
            </a:r>
            <a:endParaRPr lang="en-US" altLang="ko-KR" b="1" dirty="0">
              <a:solidFill>
                <a:srgbClr val="E8C193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CABFBE"/>
                </a:solidFill>
              </a:rPr>
              <a:t>세션을 이용하여 사용자 구분</a:t>
            </a:r>
            <a:endParaRPr lang="ko-KR" altLang="en-US" sz="1200" dirty="0">
              <a:solidFill>
                <a:srgbClr val="CABFBE"/>
              </a:solidFill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E76CA82-A33D-4725-9851-429B325A3A31}"/>
              </a:ext>
            </a:extLst>
          </p:cNvPr>
          <p:cNvCxnSpPr/>
          <p:nvPr/>
        </p:nvCxnSpPr>
        <p:spPr>
          <a:xfrm>
            <a:off x="8475997" y="6251232"/>
            <a:ext cx="2772000" cy="0"/>
          </a:xfrm>
          <a:prstGeom prst="line">
            <a:avLst/>
          </a:prstGeom>
          <a:ln>
            <a:solidFill>
              <a:srgbClr val="BFB2B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4C4BD338-1186-4B3B-923D-FB5FD15BA4E1}"/>
              </a:ext>
            </a:extLst>
          </p:cNvPr>
          <p:cNvSpPr/>
          <p:nvPr/>
        </p:nvSpPr>
        <p:spPr>
          <a:xfrm>
            <a:off x="-215170" y="1946511"/>
            <a:ext cx="3138186" cy="829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b="1" dirty="0">
                <a:solidFill>
                  <a:srgbClr val="E8C193"/>
                </a:solidFill>
              </a:rPr>
              <a:t>SNS</a:t>
            </a:r>
            <a:r>
              <a:rPr lang="ko-KR" altLang="en-US" b="1" dirty="0">
                <a:solidFill>
                  <a:srgbClr val="E8C193"/>
                </a:solidFill>
              </a:rPr>
              <a:t>공유</a:t>
            </a:r>
            <a:endParaRPr lang="en-US" altLang="ko-KR" b="1" dirty="0">
              <a:solidFill>
                <a:srgbClr val="E8C193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altLang="ko-KR" sz="1600" dirty="0">
                <a:solidFill>
                  <a:srgbClr val="CABFBE"/>
                </a:solidFill>
              </a:rPr>
              <a:t>SNS</a:t>
            </a:r>
            <a:r>
              <a:rPr lang="ko-KR" altLang="en-US" sz="1600" dirty="0">
                <a:solidFill>
                  <a:srgbClr val="CABFBE"/>
                </a:solidFill>
              </a:rPr>
              <a:t>를 통한 지인들에게 공유</a:t>
            </a:r>
            <a:endParaRPr lang="ko-KR" altLang="en-US" sz="1200" dirty="0">
              <a:solidFill>
                <a:srgbClr val="CABFBE"/>
              </a:solidFill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B1F1676B-D781-4D0A-B2E3-7B4FC34EF848}"/>
              </a:ext>
            </a:extLst>
          </p:cNvPr>
          <p:cNvCxnSpPr/>
          <p:nvPr/>
        </p:nvCxnSpPr>
        <p:spPr>
          <a:xfrm>
            <a:off x="151016" y="2834196"/>
            <a:ext cx="2772000" cy="0"/>
          </a:xfrm>
          <a:prstGeom prst="line">
            <a:avLst/>
          </a:prstGeom>
          <a:ln>
            <a:solidFill>
              <a:srgbClr val="BFB2B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C3D7BC97-548D-4C04-AF95-ECE503C21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68"/>
          <a:stretch/>
        </p:blipFill>
        <p:spPr>
          <a:xfrm>
            <a:off x="3069048" y="1530985"/>
            <a:ext cx="4563112" cy="3184287"/>
          </a:xfrm>
          <a:prstGeom prst="rect">
            <a:avLst/>
          </a:prstGeom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7216469A-7371-478E-98BD-7948D040E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67" y="5032370"/>
            <a:ext cx="6134072" cy="1627406"/>
          </a:xfrm>
          <a:prstGeom prst="rect">
            <a:avLst/>
          </a:prstGeom>
        </p:spPr>
      </p:pic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6CA2AA2C-68B6-41FD-A11E-5939613C9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92" y="1426574"/>
            <a:ext cx="2844267" cy="105114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9E48D47-C18E-4B58-8B39-8AFAF85557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59" y="2459719"/>
            <a:ext cx="2154004" cy="2086366"/>
          </a:xfrm>
          <a:prstGeom prst="rect">
            <a:avLst/>
          </a:prstGeom>
        </p:spPr>
      </p:pic>
      <p:pic>
        <p:nvPicPr>
          <p:cNvPr id="17" name="그림 16" descr="텍스트이(가) 표시된 사진&#10;&#10;자동 생성된 설명">
            <a:extLst>
              <a:ext uri="{FF2B5EF4-FFF2-40B4-BE49-F238E27FC236}">
                <a16:creationId xmlns:a16="http://schemas.microsoft.com/office/drawing/2014/main" id="{30F1778B-9BB6-4EBF-9D2D-390FE83205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763" y="2451989"/>
            <a:ext cx="2104498" cy="2443387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11326AE3-6B5D-449C-87B7-3DD1276D74B3}"/>
              </a:ext>
            </a:extLst>
          </p:cNvPr>
          <p:cNvSpPr/>
          <p:nvPr/>
        </p:nvSpPr>
        <p:spPr>
          <a:xfrm>
            <a:off x="8372251" y="1769303"/>
            <a:ext cx="935409" cy="87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72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직선 연결선 126"/>
          <p:cNvCxnSpPr/>
          <p:nvPr/>
        </p:nvCxnSpPr>
        <p:spPr>
          <a:xfrm>
            <a:off x="1491048" y="706056"/>
            <a:ext cx="9252000" cy="0"/>
          </a:xfrm>
          <a:prstGeom prst="line">
            <a:avLst/>
          </a:prstGeom>
          <a:ln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3069048" y="198224"/>
            <a:ext cx="6096000" cy="993670"/>
          </a:xfrm>
          <a:prstGeom prst="rect">
            <a:avLst/>
          </a:prstGeom>
          <a:solidFill>
            <a:srgbClr val="2E2E31"/>
          </a:solidFill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3200" b="1" kern="0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기타 구현한 기능들</a:t>
            </a:r>
            <a:endParaRPr lang="en-US" altLang="ko-KR" sz="3200" b="1" kern="0" dirty="0">
              <a:solidFill>
                <a:srgbClr val="E8C19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800" kern="0" dirty="0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합리적인 소비를 위한 가격비교 앱 </a:t>
            </a:r>
            <a:r>
              <a:rPr lang="ko-KR" altLang="en-US" sz="800" kern="0" dirty="0" err="1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딜모아</a:t>
            </a:r>
            <a:endParaRPr lang="ko-KR" altLang="en-US" sz="5400" kern="0" dirty="0">
              <a:solidFill>
                <a:srgbClr val="E8C193"/>
              </a:solidFill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3590488" y="2201982"/>
            <a:ext cx="3708419" cy="829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b="1" dirty="0">
                <a:solidFill>
                  <a:srgbClr val="E8C193"/>
                </a:solidFill>
              </a:rPr>
              <a:t>페이지 번호</a:t>
            </a:r>
            <a:endParaRPr lang="en-US" altLang="ko-KR" b="1" dirty="0">
              <a:solidFill>
                <a:srgbClr val="E8C193"/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1600" dirty="0">
                <a:solidFill>
                  <a:srgbClr val="CABFBE"/>
                </a:solidFill>
              </a:rPr>
              <a:t>페이지번호를 사용하여 게시물 나열 </a:t>
            </a:r>
            <a:endParaRPr lang="ko-KR" altLang="en-US" sz="1200" dirty="0">
              <a:solidFill>
                <a:srgbClr val="CABFBE"/>
              </a:solidFill>
            </a:endParaRPr>
          </a:p>
        </p:txBody>
      </p:sp>
      <p:cxnSp>
        <p:nvCxnSpPr>
          <p:cNvPr id="123" name="직선 연결선 122"/>
          <p:cNvCxnSpPr/>
          <p:nvPr/>
        </p:nvCxnSpPr>
        <p:spPr>
          <a:xfrm>
            <a:off x="4420264" y="3084778"/>
            <a:ext cx="2772000" cy="0"/>
          </a:xfrm>
          <a:prstGeom prst="line">
            <a:avLst/>
          </a:prstGeom>
          <a:ln>
            <a:solidFill>
              <a:srgbClr val="BFB2B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914D2DB-4B88-488A-9F51-D6F03BEE3E3C}"/>
              </a:ext>
            </a:extLst>
          </p:cNvPr>
          <p:cNvSpPr/>
          <p:nvPr/>
        </p:nvSpPr>
        <p:spPr>
          <a:xfrm>
            <a:off x="3075259" y="4387388"/>
            <a:ext cx="3138186" cy="829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E8C193"/>
                </a:solidFill>
              </a:rPr>
              <a:t>정렬방법 추가</a:t>
            </a:r>
            <a:endParaRPr lang="en-US" altLang="ko-KR" b="1" dirty="0">
              <a:solidFill>
                <a:srgbClr val="E8C193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CABFBE"/>
                </a:solidFill>
              </a:rPr>
              <a:t>원하는 정렬방법 선택</a:t>
            </a:r>
            <a:r>
              <a:rPr lang="ko-KR" altLang="en-US" sz="1200" dirty="0">
                <a:solidFill>
                  <a:srgbClr val="CABFBE"/>
                </a:solidFill>
              </a:rPr>
              <a:t> 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E76CA82-A33D-4725-9851-429B325A3A31}"/>
              </a:ext>
            </a:extLst>
          </p:cNvPr>
          <p:cNvCxnSpPr/>
          <p:nvPr/>
        </p:nvCxnSpPr>
        <p:spPr>
          <a:xfrm>
            <a:off x="3075259" y="5316198"/>
            <a:ext cx="2772000" cy="0"/>
          </a:xfrm>
          <a:prstGeom prst="line">
            <a:avLst/>
          </a:prstGeom>
          <a:ln>
            <a:solidFill>
              <a:srgbClr val="BFB2B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D88B89F4-1826-4311-8334-7BD325571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37" b="15386"/>
          <a:stretch/>
        </p:blipFill>
        <p:spPr>
          <a:xfrm>
            <a:off x="417655" y="2186108"/>
            <a:ext cx="2532496" cy="3164450"/>
          </a:xfrm>
          <a:prstGeom prst="rect">
            <a:avLst/>
          </a:prstGeom>
        </p:spPr>
      </p:pic>
      <p:pic>
        <p:nvPicPr>
          <p:cNvPr id="6" name="그림 5" descr="스크린샷이(가) 표시된 사진&#10;&#10;자동 생성된 설명">
            <a:extLst>
              <a:ext uri="{FF2B5EF4-FFF2-40B4-BE49-F238E27FC236}">
                <a16:creationId xmlns:a16="http://schemas.microsoft.com/office/drawing/2014/main" id="{D20E381A-0DB8-4F3A-8D48-540B66A38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07" y="2049065"/>
            <a:ext cx="4670704" cy="2090204"/>
          </a:xfrm>
          <a:prstGeom prst="rect">
            <a:avLst/>
          </a:prstGeom>
        </p:spPr>
      </p:pic>
      <p:pic>
        <p:nvPicPr>
          <p:cNvPr id="7" name="그림 6" descr="스크린샷이(가) 표시된 사진&#10;&#10;자동 생성된 설명">
            <a:extLst>
              <a:ext uri="{FF2B5EF4-FFF2-40B4-BE49-F238E27FC236}">
                <a16:creationId xmlns:a16="http://schemas.microsoft.com/office/drawing/2014/main" id="{CBB7F963-44F2-43F6-9B86-24399A778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07" y="4250693"/>
            <a:ext cx="4517888" cy="1238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DBF676-818C-4CC7-88BE-FAD3CB168B3E}"/>
              </a:ext>
            </a:extLst>
          </p:cNvPr>
          <p:cNvSpPr txBox="1"/>
          <p:nvPr/>
        </p:nvSpPr>
        <p:spPr>
          <a:xfrm>
            <a:off x="8837771" y="3674629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↑네이버 검색 게시판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1C9FC0-2752-4E74-9416-D3D9C18A1C0C}"/>
              </a:ext>
            </a:extLst>
          </p:cNvPr>
          <p:cNvSpPr txBox="1"/>
          <p:nvPr/>
        </p:nvSpPr>
        <p:spPr>
          <a:xfrm>
            <a:off x="9169460" y="504278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↑자유게시판</a:t>
            </a:r>
          </a:p>
        </p:txBody>
      </p:sp>
    </p:spTree>
    <p:extLst>
      <p:ext uri="{BB962C8B-B14F-4D97-AF65-F5344CB8AC3E}">
        <p14:creationId xmlns:p14="http://schemas.microsoft.com/office/powerpoint/2010/main" val="17097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직선 연결선 126"/>
          <p:cNvCxnSpPr/>
          <p:nvPr/>
        </p:nvCxnSpPr>
        <p:spPr>
          <a:xfrm>
            <a:off x="1491048" y="706056"/>
            <a:ext cx="9252000" cy="0"/>
          </a:xfrm>
          <a:prstGeom prst="line">
            <a:avLst/>
          </a:prstGeom>
          <a:ln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3069048" y="198224"/>
            <a:ext cx="6096000" cy="993670"/>
          </a:xfrm>
          <a:prstGeom prst="rect">
            <a:avLst/>
          </a:prstGeom>
          <a:solidFill>
            <a:srgbClr val="2E2E31"/>
          </a:solidFill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3200" b="1" kern="0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기타 구현한 기능들</a:t>
            </a:r>
            <a:endParaRPr lang="en-US" altLang="ko-KR" sz="3200" b="1" kern="0" dirty="0">
              <a:solidFill>
                <a:srgbClr val="E8C19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800" kern="0" dirty="0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합리적인 소비를 위한 가격비교 앱 </a:t>
            </a:r>
            <a:r>
              <a:rPr lang="ko-KR" altLang="en-US" sz="800" kern="0" dirty="0" err="1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딜모아</a:t>
            </a:r>
            <a:endParaRPr lang="ko-KR" altLang="en-US" sz="5400" kern="0" dirty="0">
              <a:solidFill>
                <a:srgbClr val="E8C193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7210454" y="4485812"/>
            <a:ext cx="3138186" cy="1329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E8C193"/>
                </a:solidFill>
              </a:rPr>
              <a:t>임시 비밀번호 발급</a:t>
            </a:r>
            <a:endParaRPr lang="en-US" altLang="ko-KR" sz="1600" b="1" dirty="0">
              <a:solidFill>
                <a:srgbClr val="E8C193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rgbClr val="CABFBE"/>
                </a:solidFill>
              </a:rPr>
              <a:t>비밀번호 분실 시 등록한 이메일로 임시비밀번호 발급</a:t>
            </a:r>
            <a:endParaRPr lang="en-US" altLang="ko-KR" sz="1400" dirty="0">
              <a:solidFill>
                <a:srgbClr val="CABFBE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rgbClr val="CABFBE"/>
                </a:solidFill>
              </a:rPr>
              <a:t> </a:t>
            </a:r>
          </a:p>
        </p:txBody>
      </p:sp>
      <p:cxnSp>
        <p:nvCxnSpPr>
          <p:cNvPr id="121" name="직선 연결선 120"/>
          <p:cNvCxnSpPr/>
          <p:nvPr/>
        </p:nvCxnSpPr>
        <p:spPr>
          <a:xfrm>
            <a:off x="7101373" y="5705274"/>
            <a:ext cx="2772000" cy="0"/>
          </a:xfrm>
          <a:prstGeom prst="line">
            <a:avLst/>
          </a:prstGeom>
          <a:ln>
            <a:solidFill>
              <a:srgbClr val="BFB2B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직사각형 121"/>
          <p:cNvSpPr/>
          <p:nvPr/>
        </p:nvSpPr>
        <p:spPr>
          <a:xfrm>
            <a:off x="889216" y="2358606"/>
            <a:ext cx="3138186" cy="74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600" b="1" dirty="0">
                <a:solidFill>
                  <a:srgbClr val="E8C193"/>
                </a:solidFill>
              </a:rPr>
              <a:t>비밀번호 암호화</a:t>
            </a:r>
            <a:endParaRPr lang="en-US" altLang="ko-KR" sz="1600" b="1" dirty="0">
              <a:solidFill>
                <a:srgbClr val="E8C193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altLang="ko-KR" sz="1400" dirty="0">
                <a:solidFill>
                  <a:srgbClr val="CABFBE"/>
                </a:solidFill>
              </a:rPr>
              <a:t>DB</a:t>
            </a:r>
            <a:r>
              <a:rPr lang="ko-KR" altLang="en-US" sz="1400" dirty="0">
                <a:solidFill>
                  <a:srgbClr val="CABFBE"/>
                </a:solidFill>
              </a:rPr>
              <a:t>에 저장되어 있는 패스워드</a:t>
            </a:r>
            <a:endParaRPr lang="ko-KR" altLang="en-US" sz="1100" dirty="0">
              <a:solidFill>
                <a:srgbClr val="CABFBE"/>
              </a:solidFill>
            </a:endParaRPr>
          </a:p>
        </p:txBody>
      </p:sp>
      <p:cxnSp>
        <p:nvCxnSpPr>
          <p:cNvPr id="123" name="직선 연결선 122"/>
          <p:cNvCxnSpPr/>
          <p:nvPr/>
        </p:nvCxnSpPr>
        <p:spPr>
          <a:xfrm>
            <a:off x="1255402" y="3246291"/>
            <a:ext cx="2772000" cy="0"/>
          </a:xfrm>
          <a:prstGeom prst="line">
            <a:avLst/>
          </a:prstGeom>
          <a:ln>
            <a:solidFill>
              <a:srgbClr val="BFB2B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나이프이(가) 표시된 사진&#10;&#10;자동 생성된 설명">
            <a:extLst>
              <a:ext uri="{FF2B5EF4-FFF2-40B4-BE49-F238E27FC236}">
                <a16:creationId xmlns:a16="http://schemas.microsoft.com/office/drawing/2014/main" id="{F0D0F51E-25D2-4E03-AF22-225F82103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r="32407"/>
          <a:stretch/>
        </p:blipFill>
        <p:spPr>
          <a:xfrm>
            <a:off x="5030494" y="2093571"/>
            <a:ext cx="5848585" cy="1420926"/>
          </a:xfrm>
          <a:prstGeom prst="rect">
            <a:avLst/>
          </a:prstGeom>
        </p:spPr>
      </p:pic>
      <p:pic>
        <p:nvPicPr>
          <p:cNvPr id="4" name="그림 3" descr="조류, 나무이(가) 표시된 사진&#10;&#10;자동 생성된 설명">
            <a:extLst>
              <a:ext uri="{FF2B5EF4-FFF2-40B4-BE49-F238E27FC236}">
                <a16:creationId xmlns:a16="http://schemas.microsoft.com/office/drawing/2014/main" id="{98484C69-D95D-4AB8-97F5-B13BC9F519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7" b="12676"/>
          <a:stretch/>
        </p:blipFill>
        <p:spPr>
          <a:xfrm>
            <a:off x="1688551" y="4167030"/>
            <a:ext cx="4428497" cy="17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5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직선 연결선 126"/>
          <p:cNvCxnSpPr/>
          <p:nvPr/>
        </p:nvCxnSpPr>
        <p:spPr>
          <a:xfrm>
            <a:off x="1491048" y="706056"/>
            <a:ext cx="9252000" cy="0"/>
          </a:xfrm>
          <a:prstGeom prst="line">
            <a:avLst/>
          </a:prstGeom>
          <a:ln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3069048" y="198224"/>
            <a:ext cx="6096000" cy="993670"/>
          </a:xfrm>
          <a:prstGeom prst="rect">
            <a:avLst/>
          </a:prstGeom>
          <a:solidFill>
            <a:srgbClr val="2E2E31"/>
          </a:solidFill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3200" b="1" kern="0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앱 다운</a:t>
            </a:r>
            <a:endParaRPr lang="en-US" altLang="ko-KR" sz="3200" b="1" kern="0" dirty="0">
              <a:solidFill>
                <a:srgbClr val="E8C19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800" kern="0" dirty="0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합리적인 소비를 위한 가격비교 앱 </a:t>
            </a:r>
            <a:r>
              <a:rPr lang="ko-KR" altLang="en-US" sz="800" kern="0" dirty="0" err="1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딜모아</a:t>
            </a:r>
            <a:endParaRPr lang="ko-KR" altLang="en-US" sz="5400" kern="0" dirty="0">
              <a:solidFill>
                <a:srgbClr val="E8C193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F1E013-0B98-43B0-8777-0F6346DA5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t="12607" r="11061" b="9280"/>
          <a:stretch/>
        </p:blipFill>
        <p:spPr>
          <a:xfrm>
            <a:off x="4288736" y="1584880"/>
            <a:ext cx="3614528" cy="354157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0E2BCFF-76BE-478D-B7F5-2F7A0DD4348A}"/>
              </a:ext>
            </a:extLst>
          </p:cNvPr>
          <p:cNvSpPr/>
          <p:nvPr/>
        </p:nvSpPr>
        <p:spPr>
          <a:xfrm>
            <a:off x="2768676" y="5651059"/>
            <a:ext cx="6696744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/>
              </a:rPr>
              <a:t>http://dealmoa.herokuapp.com/</a:t>
            </a:r>
            <a:endParaRPr lang="ko-KR" altLang="en-US" sz="3200">
              <a:solidFill>
                <a:schemeClr val="bg1"/>
              </a:solidFill>
              <a:latin typeface="메이플스토리" panose="02000300000000000000" pitchFamily="2" charset="-127"/>
              <a:ea typeface="메이플스토리"/>
            </a:endParaRPr>
          </a:p>
        </p:txBody>
      </p:sp>
    </p:spTree>
    <p:extLst>
      <p:ext uri="{BB962C8B-B14F-4D97-AF65-F5344CB8AC3E}">
        <p14:creationId xmlns:p14="http://schemas.microsoft.com/office/powerpoint/2010/main" val="4982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직선 연결선 126"/>
          <p:cNvCxnSpPr/>
          <p:nvPr/>
        </p:nvCxnSpPr>
        <p:spPr>
          <a:xfrm>
            <a:off x="1491048" y="706056"/>
            <a:ext cx="9252000" cy="0"/>
          </a:xfrm>
          <a:prstGeom prst="line">
            <a:avLst/>
          </a:prstGeom>
          <a:ln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533B84-E98D-4C2E-8298-B05BAB4AF8C9}"/>
              </a:ext>
            </a:extLst>
          </p:cNvPr>
          <p:cNvSpPr txBox="1"/>
          <p:nvPr/>
        </p:nvSpPr>
        <p:spPr>
          <a:xfrm>
            <a:off x="1161875" y="2536448"/>
            <a:ext cx="98682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0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시연 영상 설명</a:t>
            </a:r>
            <a:endParaRPr lang="ko-KR" altLang="en-US" sz="11000" dirty="0">
              <a:solidFill>
                <a:srgbClr val="E8C193"/>
              </a:solidFill>
              <a:latin typeface="카페24 당당해" pitchFamily="2" charset="-127"/>
              <a:ea typeface="카페24 당당해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48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605676" y="-134145"/>
            <a:ext cx="5339229" cy="14215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en-US" altLang="ko-KR" sz="4800" b="1" kern="0" dirty="0" err="1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목차</a:t>
            </a:r>
            <a:endParaRPr lang="en-US" altLang="ko-KR" sz="4800" b="1" kern="0" dirty="0">
              <a:solidFill>
                <a:srgbClr val="E8C19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latinLnBrk="0">
              <a:lnSpc>
                <a:spcPct val="150000"/>
              </a:lnSpc>
              <a:defRPr/>
            </a:pPr>
            <a:endParaRPr lang="ko-KR" altLang="en-US" sz="1100" kern="0" dirty="0">
              <a:solidFill>
                <a:srgbClr val="E8C19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609208" y="1676047"/>
            <a:ext cx="3998834" cy="377827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01</a:t>
            </a:r>
            <a:r>
              <a:rPr kumimoji="1"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. 개발 목표 및 방향</a:t>
            </a:r>
          </a:p>
          <a:p>
            <a:pPr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kumimoji="1"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02. 주요 기능 설명 </a:t>
            </a:r>
          </a:p>
          <a:p>
            <a:pPr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03. 상세 구현 기능 </a:t>
            </a:r>
          </a:p>
          <a:p>
            <a:pPr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04. 앱 다운 및 홈페이지 공개</a:t>
            </a:r>
          </a:p>
          <a:p>
            <a:pPr>
              <a:lnSpc>
                <a:spcPct val="150000"/>
              </a:lnSpc>
            </a:pPr>
            <a:endParaRPr lang="ko-KR" altLang="en-US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05. 시연 및 Q&amp;A</a:t>
            </a:r>
          </a:p>
        </p:txBody>
      </p:sp>
      <p:cxnSp>
        <p:nvCxnSpPr>
          <p:cNvPr id="16" name="직선 연결선 15"/>
          <p:cNvCxnSpPr>
            <a:cxnSpLocks/>
          </p:cNvCxnSpPr>
          <p:nvPr/>
        </p:nvCxnSpPr>
        <p:spPr>
          <a:xfrm>
            <a:off x="1606004" y="1006311"/>
            <a:ext cx="3335165" cy="0"/>
          </a:xfrm>
          <a:prstGeom prst="line">
            <a:avLst/>
          </a:prstGeom>
          <a:ln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3148ACC0-8443-4B1D-BDA8-87D161596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9441" r="3128" b="45546"/>
          <a:stretch/>
        </p:blipFill>
        <p:spPr>
          <a:xfrm rot="18423520">
            <a:off x="6265569" y="2907776"/>
            <a:ext cx="8681045" cy="24011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7593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직선 연결선 126"/>
          <p:cNvCxnSpPr/>
          <p:nvPr/>
        </p:nvCxnSpPr>
        <p:spPr>
          <a:xfrm>
            <a:off x="1491048" y="706056"/>
            <a:ext cx="9252000" cy="0"/>
          </a:xfrm>
          <a:prstGeom prst="line">
            <a:avLst/>
          </a:prstGeom>
          <a:ln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3069048" y="198224"/>
            <a:ext cx="6096000" cy="991875"/>
          </a:xfrm>
          <a:prstGeom prst="rect">
            <a:avLst/>
          </a:prstGeom>
          <a:solidFill>
            <a:srgbClr val="2E2E31"/>
          </a:solidFill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3200" b="1" kern="0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합리적인 소비</a:t>
            </a: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800" kern="0" dirty="0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합리적인 소비를 위한 가격비교 앱 </a:t>
            </a:r>
            <a:r>
              <a:rPr lang="ko-KR" altLang="en-US" sz="800" kern="0" dirty="0" err="1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딜모아</a:t>
            </a:r>
            <a:endParaRPr lang="ko-KR" altLang="en-US" sz="5400" kern="0" dirty="0">
              <a:solidFill>
                <a:srgbClr val="E8C193"/>
              </a:solidFill>
              <a:latin typeface="카페24 당당해" pitchFamily="2" charset="-127"/>
              <a:ea typeface="카페24 당당해" pitchFamily="2" charset="-127"/>
            </a:endParaRPr>
          </a:p>
        </p:txBody>
      </p:sp>
      <p:pic>
        <p:nvPicPr>
          <p:cNvPr id="2" name="그림 1" descr="하얀색, 옅은이(가) 표시된 사진&#10;&#10;자동 생성된 설명">
            <a:extLst>
              <a:ext uri="{FF2B5EF4-FFF2-40B4-BE49-F238E27FC236}">
                <a16:creationId xmlns:a16="http://schemas.microsoft.com/office/drawing/2014/main" id="{5ABF41BD-8F71-4779-8097-2C7C0F5C4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50" y="1911186"/>
            <a:ext cx="2592000" cy="2160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CFCEA85-0301-461D-934C-FEB5F1EE9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969" y="4497486"/>
            <a:ext cx="2660001" cy="636313"/>
          </a:xfrm>
          <a:prstGeom prst="rect">
            <a:avLst/>
          </a:prstGeom>
        </p:spPr>
      </p:pic>
      <p:pic>
        <p:nvPicPr>
          <p:cNvPr id="9" name="그림 8" descr="하얀색, 옅은이(가) 표시된 사진&#10;&#10;자동 생성된 설명">
            <a:extLst>
              <a:ext uri="{FF2B5EF4-FFF2-40B4-BE49-F238E27FC236}">
                <a16:creationId xmlns:a16="http://schemas.microsoft.com/office/drawing/2014/main" id="{20C771B4-E23B-4F77-AB15-92CC1159F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970" y="1911186"/>
            <a:ext cx="2592000" cy="2160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3FAC8AE-1CCC-4C47-8615-F6E4008D2E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9"/>
          <a:stretch/>
        </p:blipFill>
        <p:spPr>
          <a:xfrm>
            <a:off x="828957" y="4497486"/>
            <a:ext cx="3365786" cy="590430"/>
          </a:xfrm>
          <a:prstGeom prst="rect">
            <a:avLst/>
          </a:prstGeom>
        </p:spPr>
      </p:pic>
      <p:sp>
        <p:nvSpPr>
          <p:cNvPr id="16" name="같음 기호 15">
            <a:extLst>
              <a:ext uri="{FF2B5EF4-FFF2-40B4-BE49-F238E27FC236}">
                <a16:creationId xmlns:a16="http://schemas.microsoft.com/office/drawing/2014/main" id="{4C634BA2-3A66-4042-BB61-EF313D437BC2}"/>
              </a:ext>
            </a:extLst>
          </p:cNvPr>
          <p:cNvSpPr/>
          <p:nvPr/>
        </p:nvSpPr>
        <p:spPr>
          <a:xfrm>
            <a:off x="5465823" y="2475550"/>
            <a:ext cx="1460810" cy="524105"/>
          </a:xfrm>
          <a:prstGeom prst="mathEqual">
            <a:avLst/>
          </a:prstGeom>
          <a:ln>
            <a:solidFill>
              <a:srgbClr val="E8C1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27B1E9-69CF-4187-A530-ED65B4737E69}"/>
              </a:ext>
            </a:extLst>
          </p:cNvPr>
          <p:cNvSpPr txBox="1"/>
          <p:nvPr/>
        </p:nvSpPr>
        <p:spPr>
          <a:xfrm>
            <a:off x="5910720" y="2125452"/>
            <a:ext cx="724971" cy="390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2800" b="1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상품</a:t>
            </a:r>
            <a:endParaRPr lang="en-US" altLang="ko-KR" sz="2800" b="1" dirty="0">
              <a:solidFill>
                <a:srgbClr val="E8C19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00" name="화살표: 갈매기형 수장 99">
            <a:extLst>
              <a:ext uri="{FF2B5EF4-FFF2-40B4-BE49-F238E27FC236}">
                <a16:creationId xmlns:a16="http://schemas.microsoft.com/office/drawing/2014/main" id="{A0FA3161-48D6-45F6-A8BA-BF0E9968031C}"/>
              </a:ext>
            </a:extLst>
          </p:cNvPr>
          <p:cNvSpPr/>
          <p:nvPr/>
        </p:nvSpPr>
        <p:spPr>
          <a:xfrm rot="10800000">
            <a:off x="5875600" y="3562715"/>
            <a:ext cx="612620" cy="401442"/>
          </a:xfrm>
          <a:prstGeom prst="chevron">
            <a:avLst>
              <a:gd name="adj" fmla="val 88333"/>
            </a:avLst>
          </a:prstGeom>
          <a:ln>
            <a:solidFill>
              <a:srgbClr val="E8C1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9E85B8C-AB6C-4287-9AA1-F3BD200F80CC}"/>
              </a:ext>
            </a:extLst>
          </p:cNvPr>
          <p:cNvSpPr txBox="1"/>
          <p:nvPr/>
        </p:nvSpPr>
        <p:spPr>
          <a:xfrm>
            <a:off x="5910720" y="3021954"/>
            <a:ext cx="792083" cy="390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2800" b="1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가격</a:t>
            </a:r>
            <a:endParaRPr lang="en-US" altLang="ko-KR" sz="2800" b="1" dirty="0">
              <a:solidFill>
                <a:srgbClr val="E8C19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9514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직선 연결선 126"/>
          <p:cNvCxnSpPr/>
          <p:nvPr/>
        </p:nvCxnSpPr>
        <p:spPr>
          <a:xfrm>
            <a:off x="1491048" y="706056"/>
            <a:ext cx="9252000" cy="0"/>
          </a:xfrm>
          <a:prstGeom prst="line">
            <a:avLst/>
          </a:prstGeom>
          <a:ln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3069048" y="198224"/>
            <a:ext cx="6096000" cy="991875"/>
          </a:xfrm>
          <a:prstGeom prst="rect">
            <a:avLst/>
          </a:prstGeom>
          <a:solidFill>
            <a:srgbClr val="2E2E31"/>
          </a:solidFill>
        </p:spPr>
        <p:txBody>
          <a:bodyPr lIns="91440" tIns="45720" rIns="91440" bIns="45720" anchor="t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3200" b="1" kern="0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개발목표</a:t>
            </a:r>
            <a:endParaRPr lang="en-US" altLang="ko-KR" sz="3200" b="1" kern="0" dirty="0">
              <a:solidFill>
                <a:srgbClr val="E8C19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800" kern="0" dirty="0">
                <a:solidFill>
                  <a:srgbClr val="E8C193"/>
                </a:solidFill>
                <a:latin typeface="카페24 당당해" pitchFamily="2" charset="-127"/>
                <a:ea typeface="메이플스토리"/>
              </a:rPr>
              <a:t>합리적인 소비를 위한 가격비교 앱 </a:t>
            </a:r>
            <a:r>
              <a:rPr lang="ko-KR" altLang="en-US" sz="800" kern="0" dirty="0" err="1">
                <a:solidFill>
                  <a:srgbClr val="E8C193"/>
                </a:solidFill>
                <a:latin typeface="카페24 당당해" pitchFamily="2" charset="-127"/>
                <a:ea typeface="메이플스토리"/>
              </a:rPr>
              <a:t>딜모아</a:t>
            </a:r>
            <a:endParaRPr lang="ko-KR" altLang="en-US" sz="5400" kern="0" dirty="0">
              <a:solidFill>
                <a:srgbClr val="E8C193"/>
              </a:solidFill>
              <a:latin typeface="카페24 당당해" pitchFamily="2" charset="-127"/>
              <a:ea typeface="메이플스토리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BA7FE-8062-4CF0-B783-1E7C215591C2}"/>
              </a:ext>
            </a:extLst>
          </p:cNvPr>
          <p:cNvSpPr txBox="1"/>
          <p:nvPr/>
        </p:nvSpPr>
        <p:spPr>
          <a:xfrm>
            <a:off x="1435390" y="2005157"/>
            <a:ext cx="9769901" cy="13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ko-KR" altLang="en-US" sz="2800" b="1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다양한 사이트에 존재하는 할인 정보를 실시간으로 앱에 추가하여</a:t>
            </a:r>
            <a:r>
              <a:rPr lang="en-US" altLang="ko-KR" sz="2800" b="1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</a:p>
          <a:p>
            <a:pPr lvl="1">
              <a:lnSpc>
                <a:spcPct val="150000"/>
              </a:lnSpc>
            </a:pPr>
            <a:r>
              <a:rPr lang="ko-KR" altLang="en-US" sz="2800" b="1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정보를 한곳에서 보기</a:t>
            </a:r>
            <a:r>
              <a:rPr lang="en-US" altLang="ko-KR" sz="2800" b="1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2800" b="1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쉽게 제공하여 합리적인 소비를 돕는다</a:t>
            </a:r>
            <a:r>
              <a:rPr lang="en-US" altLang="ko-KR" sz="2800" b="1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090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직선 연결선 126"/>
          <p:cNvCxnSpPr/>
          <p:nvPr/>
        </p:nvCxnSpPr>
        <p:spPr>
          <a:xfrm>
            <a:off x="1491048" y="706056"/>
            <a:ext cx="9252000" cy="0"/>
          </a:xfrm>
          <a:prstGeom prst="line">
            <a:avLst/>
          </a:prstGeom>
          <a:ln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3069048" y="198224"/>
            <a:ext cx="6096000" cy="954107"/>
          </a:xfrm>
          <a:prstGeom prst="rect">
            <a:avLst/>
          </a:prstGeom>
          <a:solidFill>
            <a:srgbClr val="2E2E31"/>
          </a:solidFill>
        </p:spPr>
        <p:txBody>
          <a:bodyPr lIns="91440" tIns="45720" rIns="91440" bIns="45720" anchor="t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3200" b="1" kern="0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/>
              </a:rPr>
              <a:t>합리적인 소비 </a:t>
            </a:r>
            <a:r>
              <a:rPr lang="en-US" altLang="ko-KR" sz="3200" b="1" kern="0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/>
              </a:rPr>
              <a:t>-&gt; </a:t>
            </a:r>
            <a:r>
              <a:rPr lang="ko-KR" altLang="en-US" sz="3200" b="1" kern="0" dirty="0" err="1">
                <a:solidFill>
                  <a:srgbClr val="E8C193"/>
                </a:solidFill>
                <a:latin typeface="메이플스토리" panose="02000300000000000000" pitchFamily="2" charset="-127"/>
                <a:ea typeface="메이플스토리"/>
              </a:rPr>
              <a:t>딜모아</a:t>
            </a:r>
            <a:endParaRPr lang="en-US" altLang="ko-KR" sz="3200" b="1" kern="0" dirty="0">
              <a:solidFill>
                <a:srgbClr val="E8C193"/>
              </a:solidFill>
              <a:latin typeface="메이플스토리" panose="02000300000000000000" pitchFamily="2" charset="-127"/>
              <a:ea typeface="메이플스토리"/>
            </a:endParaRPr>
          </a:p>
          <a:p>
            <a:pPr algn="ctr">
              <a:defRPr/>
            </a:pPr>
            <a:r>
              <a:rPr lang="ko-KR" sz="800" kern="0" dirty="0">
                <a:solidFill>
                  <a:srgbClr val="E8C193"/>
                </a:solidFill>
                <a:ea typeface="메이플스토리"/>
                <a:cs typeface="+mn-lt"/>
              </a:rPr>
              <a:t>합리적인 소비를 위한 가격비교 앱 </a:t>
            </a:r>
            <a:r>
              <a:rPr lang="ko-KR" sz="800" kern="0" dirty="0" err="1">
                <a:solidFill>
                  <a:srgbClr val="E8C193"/>
                </a:solidFill>
                <a:ea typeface="메이플스토리"/>
                <a:cs typeface="+mn-lt"/>
              </a:rPr>
              <a:t>딜모아</a:t>
            </a:r>
            <a:endParaRPr lang="ko-KR" sz="800" kern="0" dirty="0" err="1">
              <a:ea typeface="메이플스토리"/>
              <a:cs typeface="+mn-lt"/>
            </a:endParaRPr>
          </a:p>
        </p:txBody>
      </p:sp>
      <p:pic>
        <p:nvPicPr>
          <p:cNvPr id="13" name="내용 개체 틀 8">
            <a:extLst>
              <a:ext uri="{FF2B5EF4-FFF2-40B4-BE49-F238E27FC236}">
                <a16:creationId xmlns:a16="http://schemas.microsoft.com/office/drawing/2014/main" id="{8BD1A3FD-EBFA-491B-BE08-FBB7FB7D7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02" y="3202027"/>
            <a:ext cx="2774159" cy="1182891"/>
          </a:xfr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D3AF5D9-309D-42DB-A3AE-CD476B457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15" y="2374045"/>
            <a:ext cx="1599498" cy="864098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92BC976C-2A02-4C56-9671-CAC203935799}"/>
              </a:ext>
            </a:extLst>
          </p:cNvPr>
          <p:cNvSpPr/>
          <p:nvPr/>
        </p:nvSpPr>
        <p:spPr>
          <a:xfrm>
            <a:off x="2419364" y="4624525"/>
            <a:ext cx="2304256" cy="643254"/>
          </a:xfrm>
          <a:prstGeom prst="rect">
            <a:avLst/>
          </a:prstGeom>
          <a:solidFill>
            <a:srgbClr val="7971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공유 커뮤니티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0FF8ACD6-EAB0-4AFF-AD12-8A0AB4CA8971}"/>
              </a:ext>
            </a:extLst>
          </p:cNvPr>
          <p:cNvCxnSpPr>
            <a:cxnSpLocks/>
          </p:cNvCxnSpPr>
          <p:nvPr/>
        </p:nvCxnSpPr>
        <p:spPr>
          <a:xfrm>
            <a:off x="5689615" y="2891373"/>
            <a:ext cx="1290025" cy="677847"/>
          </a:xfrm>
          <a:prstGeom prst="straightConnector1">
            <a:avLst/>
          </a:prstGeom>
          <a:ln>
            <a:solidFill>
              <a:srgbClr val="E8C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4B7688F3-3FA4-416C-B000-B1C500E8B765}"/>
              </a:ext>
            </a:extLst>
          </p:cNvPr>
          <p:cNvCxnSpPr>
            <a:cxnSpLocks/>
          </p:cNvCxnSpPr>
          <p:nvPr/>
        </p:nvCxnSpPr>
        <p:spPr>
          <a:xfrm flipV="1">
            <a:off x="5629013" y="4077050"/>
            <a:ext cx="1350627" cy="738231"/>
          </a:xfrm>
          <a:prstGeom prst="straightConnector1">
            <a:avLst/>
          </a:prstGeom>
          <a:ln>
            <a:solidFill>
              <a:srgbClr val="E8C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2007DC05-C2B6-4FA6-B0D3-7A2EE45D7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5" y="2374045"/>
            <a:ext cx="1326894" cy="827982"/>
          </a:xfrm>
          <a:prstGeom prst="rect">
            <a:avLst/>
          </a:prstGeom>
        </p:spPr>
      </p:pic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772440FE-BF11-457E-A4B1-C8CE00A4C70A}"/>
              </a:ext>
            </a:extLst>
          </p:cNvPr>
          <p:cNvCxnSpPr>
            <a:cxnSpLocks/>
          </p:cNvCxnSpPr>
          <p:nvPr/>
        </p:nvCxnSpPr>
        <p:spPr>
          <a:xfrm>
            <a:off x="3374238" y="2788036"/>
            <a:ext cx="521687" cy="0"/>
          </a:xfrm>
          <a:prstGeom prst="line">
            <a:avLst/>
          </a:prstGeom>
          <a:ln w="92075"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49D1CC4-DA73-4B77-A86D-728164815C35}"/>
              </a:ext>
            </a:extLst>
          </p:cNvPr>
          <p:cNvCxnSpPr>
            <a:cxnSpLocks/>
          </p:cNvCxnSpPr>
          <p:nvPr/>
        </p:nvCxnSpPr>
        <p:spPr>
          <a:xfrm>
            <a:off x="3635081" y="2561812"/>
            <a:ext cx="0" cy="488564"/>
          </a:xfrm>
          <a:prstGeom prst="line">
            <a:avLst/>
          </a:prstGeom>
          <a:ln w="92075"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209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AD249A4-E422-4648-88FD-FC2014E343EF}"/>
              </a:ext>
            </a:extLst>
          </p:cNvPr>
          <p:cNvSpPr/>
          <p:nvPr/>
        </p:nvSpPr>
        <p:spPr>
          <a:xfrm>
            <a:off x="1153886" y="1469571"/>
            <a:ext cx="9927771" cy="48114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7" name="직선 연결선 126"/>
          <p:cNvCxnSpPr/>
          <p:nvPr/>
        </p:nvCxnSpPr>
        <p:spPr>
          <a:xfrm>
            <a:off x="1491048" y="706056"/>
            <a:ext cx="9252000" cy="0"/>
          </a:xfrm>
          <a:prstGeom prst="line">
            <a:avLst/>
          </a:prstGeom>
          <a:ln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3069048" y="198224"/>
            <a:ext cx="6096000" cy="991875"/>
          </a:xfrm>
          <a:prstGeom prst="rect">
            <a:avLst/>
          </a:prstGeom>
          <a:solidFill>
            <a:srgbClr val="2E2E31"/>
          </a:solidFill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3200" b="1" kern="0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개발도구</a:t>
            </a:r>
            <a:endParaRPr lang="en-US" altLang="ko-KR" sz="3200" b="1" kern="0" dirty="0">
              <a:solidFill>
                <a:srgbClr val="E8C19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800" kern="0" dirty="0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합리적인 소비를 위한 가격비교 앱 </a:t>
            </a:r>
            <a:r>
              <a:rPr lang="ko-KR" altLang="en-US" sz="800" kern="0" dirty="0" err="1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딜모아</a:t>
            </a:r>
            <a:endParaRPr lang="ko-KR" altLang="en-US" sz="5400" kern="0" dirty="0">
              <a:solidFill>
                <a:srgbClr val="E8C193"/>
              </a:solidFill>
              <a:latin typeface="카페24 당당해" pitchFamily="2" charset="-127"/>
              <a:ea typeface="카페24 당당해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36393F-A946-4BC0-88CF-37572E3E6B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3" b="32056"/>
          <a:stretch/>
        </p:blipFill>
        <p:spPr>
          <a:xfrm>
            <a:off x="2127119" y="3545360"/>
            <a:ext cx="2534682" cy="762947"/>
          </a:xfrm>
          <a:prstGeom prst="rect">
            <a:avLst/>
          </a:prstGeom>
        </p:spPr>
      </p:pic>
      <p:pic>
        <p:nvPicPr>
          <p:cNvPr id="8" name="그림 7" descr="그리기이(가) 표시된 사진&#10;&#10;자동 생성된 설명">
            <a:extLst>
              <a:ext uri="{FF2B5EF4-FFF2-40B4-BE49-F238E27FC236}">
                <a16:creationId xmlns:a16="http://schemas.microsoft.com/office/drawing/2014/main" id="{EA65A161-2252-4456-8732-913615EA6B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5"/>
          <a:stretch/>
        </p:blipFill>
        <p:spPr>
          <a:xfrm>
            <a:off x="7628750" y="3281872"/>
            <a:ext cx="1584176" cy="1289921"/>
          </a:xfrm>
          <a:prstGeom prst="rect">
            <a:avLst/>
          </a:prstGeom>
        </p:spPr>
      </p:pic>
      <p:pic>
        <p:nvPicPr>
          <p:cNvPr id="9" name="그림 8" descr="교통, 중지, 옅은, 표지판이(가) 표시된 사진&#10;&#10;자동 생성된 설명">
            <a:extLst>
              <a:ext uri="{FF2B5EF4-FFF2-40B4-BE49-F238E27FC236}">
                <a16:creationId xmlns:a16="http://schemas.microsoft.com/office/drawing/2014/main" id="{183A9189-6054-46D6-B3D4-4468C3C99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90" y="1697931"/>
            <a:ext cx="3263820" cy="1631910"/>
          </a:xfrm>
          <a:prstGeom prst="rect">
            <a:avLst/>
          </a:prstGeom>
        </p:spPr>
      </p:pic>
      <p:pic>
        <p:nvPicPr>
          <p:cNvPr id="10" name="그림 9" descr="그리기이(가) 표시된 사진&#10;&#10;자동 생성된 설명">
            <a:extLst>
              <a:ext uri="{FF2B5EF4-FFF2-40B4-BE49-F238E27FC236}">
                <a16:creationId xmlns:a16="http://schemas.microsoft.com/office/drawing/2014/main" id="{32AA252C-150B-4F71-ABDF-7C3F5A3037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48" y="4613099"/>
            <a:ext cx="4027168" cy="109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24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직선 연결선 126"/>
          <p:cNvCxnSpPr/>
          <p:nvPr/>
        </p:nvCxnSpPr>
        <p:spPr>
          <a:xfrm>
            <a:off x="1491048" y="706056"/>
            <a:ext cx="9252000" cy="0"/>
          </a:xfrm>
          <a:prstGeom prst="line">
            <a:avLst/>
          </a:prstGeom>
          <a:ln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3069048" y="198224"/>
            <a:ext cx="6096000" cy="991875"/>
          </a:xfrm>
          <a:prstGeom prst="rect">
            <a:avLst/>
          </a:prstGeom>
          <a:solidFill>
            <a:srgbClr val="2E2E31"/>
          </a:solidFill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3200" b="1" kern="0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주요기능</a:t>
            </a:r>
            <a:endParaRPr lang="en-US" altLang="ko-KR" sz="3200" b="1" kern="0" dirty="0">
              <a:solidFill>
                <a:srgbClr val="E8C19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800" kern="0" dirty="0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합리적인 소비를 위한 가격비교 앱 </a:t>
            </a:r>
            <a:r>
              <a:rPr lang="ko-KR" altLang="en-US" sz="800" kern="0" dirty="0" err="1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딜모아</a:t>
            </a:r>
            <a:endParaRPr lang="ko-KR" altLang="en-US" sz="5400" kern="0" dirty="0">
              <a:solidFill>
                <a:srgbClr val="E8C193"/>
              </a:solidFill>
              <a:latin typeface="카페24 당당해" pitchFamily="2" charset="-127"/>
              <a:ea typeface="카페24 당당해" pitchFamily="2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D3AF5D9-309D-42DB-A3AE-CD476B457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93" y="2782137"/>
            <a:ext cx="1599498" cy="864098"/>
          </a:xfrm>
          <a:prstGeom prst="rect">
            <a:avLst/>
          </a:prstGeom>
        </p:spPr>
      </p:pic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4B7688F3-3FA4-416C-B000-B1C500E8B765}"/>
              </a:ext>
            </a:extLst>
          </p:cNvPr>
          <p:cNvCxnSpPr>
            <a:cxnSpLocks/>
          </p:cNvCxnSpPr>
          <p:nvPr/>
        </p:nvCxnSpPr>
        <p:spPr>
          <a:xfrm>
            <a:off x="3285733" y="3262447"/>
            <a:ext cx="571517" cy="0"/>
          </a:xfrm>
          <a:prstGeom prst="straightConnector1">
            <a:avLst/>
          </a:prstGeom>
          <a:ln w="41275">
            <a:solidFill>
              <a:srgbClr val="E8C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2007DC05-C2B6-4FA6-B0D3-7A2EE45D7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39" y="2818253"/>
            <a:ext cx="1326894" cy="827982"/>
          </a:xfrm>
          <a:prstGeom prst="rect">
            <a:avLst/>
          </a:prstGeom>
        </p:spPr>
      </p:pic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772440FE-BF11-457E-A4B1-C8CE00A4C70A}"/>
              </a:ext>
            </a:extLst>
          </p:cNvPr>
          <p:cNvCxnSpPr>
            <a:cxnSpLocks/>
          </p:cNvCxnSpPr>
          <p:nvPr/>
        </p:nvCxnSpPr>
        <p:spPr>
          <a:xfrm>
            <a:off x="5555376" y="3196128"/>
            <a:ext cx="521687" cy="0"/>
          </a:xfrm>
          <a:prstGeom prst="line">
            <a:avLst/>
          </a:prstGeom>
          <a:ln w="92075"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49D1CC4-DA73-4B77-A86D-728164815C35}"/>
              </a:ext>
            </a:extLst>
          </p:cNvPr>
          <p:cNvCxnSpPr>
            <a:cxnSpLocks/>
          </p:cNvCxnSpPr>
          <p:nvPr/>
        </p:nvCxnSpPr>
        <p:spPr>
          <a:xfrm>
            <a:off x="5816219" y="2969904"/>
            <a:ext cx="0" cy="488564"/>
          </a:xfrm>
          <a:prstGeom prst="line">
            <a:avLst/>
          </a:prstGeom>
          <a:ln w="92075"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내용 개체 틀 8">
            <a:extLst>
              <a:ext uri="{FF2B5EF4-FFF2-40B4-BE49-F238E27FC236}">
                <a16:creationId xmlns:a16="http://schemas.microsoft.com/office/drawing/2014/main" id="{21C5ECD5-AC4F-403B-BC5D-B4611591F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7" y="2570409"/>
            <a:ext cx="2774159" cy="1384075"/>
          </a:xfr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3918E7F-E654-4357-8986-61449E8DA9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23377" b="28562"/>
          <a:stretch/>
        </p:blipFill>
        <p:spPr>
          <a:xfrm>
            <a:off x="912906" y="3585152"/>
            <a:ext cx="532727" cy="3693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7B0B99-2499-4DCD-8B3B-3096BC580E51}"/>
              </a:ext>
            </a:extLst>
          </p:cNvPr>
          <p:cNvSpPr txBox="1"/>
          <p:nvPr/>
        </p:nvSpPr>
        <p:spPr>
          <a:xfrm>
            <a:off x="1445633" y="35851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메이플스토리" panose="02000300000000000000" pitchFamily="2" charset="-127"/>
                <a:ea typeface="메이플스토리" panose="02000300000000000000" pitchFamily="2" charset="-127"/>
              </a:rPr>
              <a:t>검색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66E56D1-A325-45DF-81D4-9282F41911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t="12431" r="6472" b="18775"/>
          <a:stretch/>
        </p:blipFill>
        <p:spPr>
          <a:xfrm>
            <a:off x="9387158" y="1980966"/>
            <a:ext cx="2416152" cy="536898"/>
          </a:xfrm>
          <a:prstGeom prst="rect">
            <a:avLst/>
          </a:prstGeom>
        </p:spPr>
      </p:pic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71DCD9A0-1513-4FC0-A8D2-DCD2E2A02025}"/>
              </a:ext>
            </a:extLst>
          </p:cNvPr>
          <p:cNvCxnSpPr>
            <a:cxnSpLocks/>
          </p:cNvCxnSpPr>
          <p:nvPr/>
        </p:nvCxnSpPr>
        <p:spPr>
          <a:xfrm flipV="1">
            <a:off x="7740552" y="2326367"/>
            <a:ext cx="1424496" cy="693488"/>
          </a:xfrm>
          <a:prstGeom prst="straightConnector1">
            <a:avLst/>
          </a:prstGeom>
          <a:ln>
            <a:solidFill>
              <a:srgbClr val="E8C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47C1BE02-2034-4C43-8510-1BC76AE14538}"/>
              </a:ext>
            </a:extLst>
          </p:cNvPr>
          <p:cNvCxnSpPr>
            <a:cxnSpLocks/>
          </p:cNvCxnSpPr>
          <p:nvPr/>
        </p:nvCxnSpPr>
        <p:spPr>
          <a:xfrm>
            <a:off x="7740552" y="3333146"/>
            <a:ext cx="1398950" cy="718737"/>
          </a:xfrm>
          <a:prstGeom prst="straightConnector1">
            <a:avLst/>
          </a:prstGeom>
          <a:ln>
            <a:solidFill>
              <a:srgbClr val="E8C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0476086-81F4-4CF2-A03A-23C65FD7BA87}"/>
              </a:ext>
            </a:extLst>
          </p:cNvPr>
          <p:cNvSpPr txBox="1"/>
          <p:nvPr/>
        </p:nvSpPr>
        <p:spPr>
          <a:xfrm>
            <a:off x="9438221" y="3927582"/>
            <a:ext cx="182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최저가 쇼핑</a:t>
            </a:r>
          </a:p>
        </p:txBody>
      </p:sp>
    </p:spTree>
    <p:extLst>
      <p:ext uri="{BB962C8B-B14F-4D97-AF65-F5344CB8AC3E}">
        <p14:creationId xmlns:p14="http://schemas.microsoft.com/office/powerpoint/2010/main" val="1917878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직선 연결선 126"/>
          <p:cNvCxnSpPr/>
          <p:nvPr/>
        </p:nvCxnSpPr>
        <p:spPr>
          <a:xfrm>
            <a:off x="1491048" y="706056"/>
            <a:ext cx="9252000" cy="0"/>
          </a:xfrm>
          <a:prstGeom prst="line">
            <a:avLst/>
          </a:prstGeom>
          <a:ln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3069048" y="198224"/>
            <a:ext cx="6096000" cy="994118"/>
          </a:xfrm>
          <a:prstGeom prst="rect">
            <a:avLst/>
          </a:prstGeom>
          <a:solidFill>
            <a:srgbClr val="2E2E31"/>
          </a:solidFill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3200" b="1" kern="0" dirty="0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가격비교</a:t>
            </a:r>
            <a:endParaRPr lang="en-US" altLang="ko-KR" sz="3200" b="1" kern="0" dirty="0">
              <a:solidFill>
                <a:srgbClr val="E8C19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800" kern="0" dirty="0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합리적인 소비를 위한 가격비교 앱 </a:t>
            </a:r>
            <a:r>
              <a:rPr lang="ko-KR" altLang="en-US" sz="800" kern="0" dirty="0" err="1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딜모아</a:t>
            </a:r>
            <a:endParaRPr lang="ko-KR" altLang="en-US" sz="5400" kern="0" dirty="0">
              <a:solidFill>
                <a:srgbClr val="E8C193"/>
              </a:solidFill>
              <a:latin typeface="카페24 당당해" pitchFamily="2" charset="-127"/>
              <a:ea typeface="카페24 당당해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E76CA82-A33D-4725-9851-429B325A3A31}"/>
              </a:ext>
            </a:extLst>
          </p:cNvPr>
          <p:cNvCxnSpPr/>
          <p:nvPr/>
        </p:nvCxnSpPr>
        <p:spPr>
          <a:xfrm>
            <a:off x="7027575" y="2993822"/>
            <a:ext cx="2772000" cy="0"/>
          </a:xfrm>
          <a:prstGeom prst="line">
            <a:avLst/>
          </a:prstGeom>
          <a:ln>
            <a:solidFill>
              <a:srgbClr val="BFB2B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46CA51E4-5574-4CFB-88BF-126A6A00C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r="9695"/>
          <a:stretch/>
        </p:blipFill>
        <p:spPr>
          <a:xfrm>
            <a:off x="1169043" y="1403327"/>
            <a:ext cx="5602147" cy="533747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84E3445-3ED5-4B29-9490-7FC4708A6501}"/>
              </a:ext>
            </a:extLst>
          </p:cNvPr>
          <p:cNvSpPr/>
          <p:nvPr/>
        </p:nvSpPr>
        <p:spPr>
          <a:xfrm>
            <a:off x="7027575" y="2092776"/>
            <a:ext cx="3817234" cy="829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E8C193"/>
                </a:solidFill>
              </a:rPr>
              <a:t>네이버쇼핑 및 </a:t>
            </a:r>
            <a:r>
              <a:rPr lang="en-US" altLang="ko-KR" b="1" dirty="0">
                <a:solidFill>
                  <a:srgbClr val="E8C193"/>
                </a:solidFill>
              </a:rPr>
              <a:t>11</a:t>
            </a:r>
            <a:r>
              <a:rPr lang="ko-KR" altLang="en-US" b="1" dirty="0">
                <a:solidFill>
                  <a:srgbClr val="E8C193"/>
                </a:solidFill>
              </a:rPr>
              <a:t>번가 상품검색</a:t>
            </a:r>
            <a:endParaRPr lang="en-US" altLang="ko-KR" b="1" dirty="0">
              <a:solidFill>
                <a:srgbClr val="E8C193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CABFBE"/>
                </a:solidFill>
              </a:rPr>
              <a:t>검색결과를 한곳에서 확인</a:t>
            </a:r>
            <a:endParaRPr lang="ko-KR" altLang="en-US" sz="1200" dirty="0">
              <a:solidFill>
                <a:srgbClr val="CABFBE"/>
              </a:solidFill>
            </a:endParaRP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0D2A6349-E292-46C2-963C-7CB463E93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24" y="3935703"/>
            <a:ext cx="3927735" cy="27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94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직선 연결선 126"/>
          <p:cNvCxnSpPr/>
          <p:nvPr/>
        </p:nvCxnSpPr>
        <p:spPr>
          <a:xfrm>
            <a:off x="1491048" y="706056"/>
            <a:ext cx="9252000" cy="0"/>
          </a:xfrm>
          <a:prstGeom prst="line">
            <a:avLst/>
          </a:prstGeom>
          <a:ln>
            <a:solidFill>
              <a:srgbClr val="E8C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3069048" y="198224"/>
            <a:ext cx="6096000" cy="1015663"/>
          </a:xfrm>
          <a:prstGeom prst="rect">
            <a:avLst/>
          </a:prstGeom>
          <a:solidFill>
            <a:srgbClr val="2E2E31"/>
          </a:solidFill>
        </p:spPr>
        <p:txBody>
          <a:bodyPr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3200" b="1" kern="0" dirty="0" err="1">
                <a:solidFill>
                  <a:srgbClr val="E8C193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찜목록</a:t>
            </a:r>
            <a:endParaRPr lang="en-US" altLang="ko-KR" sz="3200" b="1" kern="0" dirty="0">
              <a:solidFill>
                <a:srgbClr val="E8C193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800" kern="0" dirty="0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합리적인 소비를 위한 가격비교 앱 </a:t>
            </a:r>
            <a:r>
              <a:rPr lang="ko-KR" altLang="en-US" sz="800" kern="0" dirty="0" err="1">
                <a:solidFill>
                  <a:srgbClr val="E8C193"/>
                </a:solidFill>
                <a:latin typeface="카페24 당당해" pitchFamily="2" charset="-127"/>
                <a:ea typeface="카페24 당당해" pitchFamily="2" charset="-127"/>
              </a:rPr>
              <a:t>딜모아</a:t>
            </a:r>
            <a:endParaRPr lang="ko-KR" altLang="en-US" sz="5400" kern="0" dirty="0">
              <a:solidFill>
                <a:srgbClr val="E8C193"/>
              </a:solidFill>
              <a:latin typeface="카페24 당당해" pitchFamily="2" charset="-127"/>
              <a:ea typeface="카페24 당당해" pitchFamily="2" charset="-127"/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3803317" y="2014654"/>
            <a:ext cx="3138186" cy="829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b="1" dirty="0">
                <a:solidFill>
                  <a:srgbClr val="E8C193"/>
                </a:solidFill>
              </a:rPr>
              <a:t>나의 찜 목록 </a:t>
            </a:r>
            <a:endParaRPr lang="en-US" altLang="ko-KR" b="1" dirty="0">
              <a:solidFill>
                <a:srgbClr val="E8C193"/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1600" dirty="0">
                <a:solidFill>
                  <a:srgbClr val="CABFBE"/>
                </a:solidFill>
              </a:rPr>
              <a:t>검색상품을 찜목록으로 보관</a:t>
            </a:r>
            <a:endParaRPr lang="ko-KR" altLang="en-US" sz="1200" dirty="0">
              <a:solidFill>
                <a:srgbClr val="CABFBE"/>
              </a:solidFill>
            </a:endParaRPr>
          </a:p>
        </p:txBody>
      </p:sp>
      <p:cxnSp>
        <p:nvCxnSpPr>
          <p:cNvPr id="123" name="직선 연결선 122"/>
          <p:cNvCxnSpPr/>
          <p:nvPr/>
        </p:nvCxnSpPr>
        <p:spPr>
          <a:xfrm>
            <a:off x="4169503" y="2902339"/>
            <a:ext cx="2772000" cy="0"/>
          </a:xfrm>
          <a:prstGeom prst="line">
            <a:avLst/>
          </a:prstGeom>
          <a:ln>
            <a:solidFill>
              <a:srgbClr val="BFB2B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914D2DB-4B88-488A-9F51-D6F03BEE3E3C}"/>
              </a:ext>
            </a:extLst>
          </p:cNvPr>
          <p:cNvSpPr/>
          <p:nvPr/>
        </p:nvSpPr>
        <p:spPr>
          <a:xfrm>
            <a:off x="4923207" y="5322422"/>
            <a:ext cx="3138186" cy="829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>
                <a:solidFill>
                  <a:srgbClr val="E8C193"/>
                </a:solidFill>
              </a:rPr>
              <a:t>찜목록</a:t>
            </a:r>
            <a:r>
              <a:rPr lang="ko-KR" altLang="en-US" b="1" dirty="0">
                <a:solidFill>
                  <a:srgbClr val="E8C193"/>
                </a:solidFill>
              </a:rPr>
              <a:t> 공유</a:t>
            </a:r>
            <a:endParaRPr lang="en-US" altLang="ko-KR" b="1" dirty="0">
              <a:solidFill>
                <a:srgbClr val="E8C193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CABFBE"/>
                </a:solidFill>
              </a:rPr>
              <a:t>나의 찜목록을 </a:t>
            </a:r>
            <a:r>
              <a:rPr lang="ko-KR" altLang="en-US" sz="1600" dirty="0" err="1">
                <a:solidFill>
                  <a:srgbClr val="CABFBE"/>
                </a:solidFill>
              </a:rPr>
              <a:t>다른사람과</a:t>
            </a:r>
            <a:r>
              <a:rPr lang="ko-KR" altLang="en-US" sz="1600" dirty="0">
                <a:solidFill>
                  <a:srgbClr val="CABFBE"/>
                </a:solidFill>
              </a:rPr>
              <a:t> 공유</a:t>
            </a:r>
            <a:r>
              <a:rPr lang="ko-KR" altLang="en-US" sz="1200" dirty="0">
                <a:solidFill>
                  <a:srgbClr val="CABFBE"/>
                </a:solidFill>
              </a:rPr>
              <a:t> 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E76CA82-A33D-4725-9851-429B325A3A31}"/>
              </a:ext>
            </a:extLst>
          </p:cNvPr>
          <p:cNvCxnSpPr/>
          <p:nvPr/>
        </p:nvCxnSpPr>
        <p:spPr>
          <a:xfrm>
            <a:off x="4923207" y="6251232"/>
            <a:ext cx="2772000" cy="0"/>
          </a:xfrm>
          <a:prstGeom prst="line">
            <a:avLst/>
          </a:prstGeom>
          <a:ln>
            <a:solidFill>
              <a:srgbClr val="BFB2B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4852F5E0-B81A-4048-9F66-D24014452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23" y="3219188"/>
            <a:ext cx="4042553" cy="333022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E75F132-EA5E-4F9F-A960-B2240C5E16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2"/>
          <a:stretch/>
        </p:blipFill>
        <p:spPr>
          <a:xfrm>
            <a:off x="7117564" y="1504449"/>
            <a:ext cx="4408918" cy="35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257</Words>
  <Application>Microsoft Office PowerPoint</Application>
  <PresentationFormat>와이드스크린</PresentationFormat>
  <Paragraphs>73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카페24 당당해</vt:lpstr>
      <vt:lpstr>Arial</vt:lpstr>
      <vt:lpstr>맑은 고딕</vt:lpstr>
      <vt:lpstr>메이플스토리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한성민</cp:lastModifiedBy>
  <cp:revision>83</cp:revision>
  <dcterms:created xsi:type="dcterms:W3CDTF">2020-02-05T05:32:01Z</dcterms:created>
  <dcterms:modified xsi:type="dcterms:W3CDTF">2020-11-17T01:57:17Z</dcterms:modified>
</cp:coreProperties>
</file>